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35"/>
  </p:notesMasterIdLst>
  <p:sldIdLst>
    <p:sldId id="256" r:id="rId3"/>
    <p:sldId id="287" r:id="rId4"/>
    <p:sldId id="288" r:id="rId5"/>
    <p:sldId id="259" r:id="rId6"/>
    <p:sldId id="260" r:id="rId7"/>
    <p:sldId id="2405"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405"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Gill Sans" panose="020B0604020202020204" charset="0"/>
      <p:regular r:id="rId40"/>
      <p:bold r:id="rId41"/>
    </p:embeddedFont>
    <p:embeddedFont>
      <p:font typeface="Helvetica Neue" panose="020B0604020202020204" charset="0"/>
      <p:regular r:id="rId42"/>
      <p:bold r:id="rId43"/>
      <p:italic r:id="rId44"/>
      <p:boldItalic r:id="rId45"/>
    </p:embeddedFont>
    <p:embeddedFont>
      <p:font typeface="Lato Light" panose="020B0604020202020204" charset="0"/>
      <p:regular r:id="rId46"/>
      <p:bold r:id="rId47"/>
      <p:italic r:id="rId48"/>
      <p:boldItalic r:id="rId49"/>
    </p:embeddedFont>
    <p:embeddedFont>
      <p:font typeface="Poppins" panose="020B0604020202020204" charset="0"/>
      <p:regular r:id="rId50"/>
      <p:bold r:id="rId51"/>
      <p:italic r:id="rId52"/>
      <p:boldItalic r:id="rId53"/>
    </p:embeddedFont>
    <p:embeddedFont>
      <p:font typeface="Verdana" panose="020B060403050404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i5BfgVOI98rVSFXMXC26y/OrA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FC9DF3-E78F-4C9B-9CE3-15EBE4BD0B70}">
  <a:tblStyle styleId="{68FC9DF3-E78F-4C9B-9CE3-15EBE4BD0B7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8259ADB-8283-484B-B032-E857FE1BD783}" styleName="Table_1">
    <a:wholeTbl>
      <a:tcTxStyle b="off" i="off">
        <a:font>
          <a:latin typeface="Gill Sans MT"/>
          <a:ea typeface="Gill Sans MT"/>
          <a:cs typeface="Gill Sans M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114" y="1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customschemas.google.com/relationships/presentationmetadata" Target="meta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5d35b2bc2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a5d35b2bc2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ga5d35b2bc2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a5d35b2bc2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ga5d35b2bc2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ga5d35b2bc2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5d35b2bc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a5d35b2bc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ga5d35b2bc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5d35b2bc2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a5d35b2bc2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a5d35b2bc2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2756fe3d9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ga2756fe3d9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ga2756fe3d9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a2756fe3d9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a2756fe3d9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a2756fe3d9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2654d6785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a2654d678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a5d35b2bc2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a5d35b2bc2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ga5d35b2bc2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ad6c10539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ad6c10539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ad6c10539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ad6c105398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ad6c105398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gad6c105398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5d35b2bc2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ga5d35b2bc2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ga5d35b2bc2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5d35b2bc2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a5d35b2bc2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ga5d35b2bc2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a5d35b2bc2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ga5d35b2bc2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ga5d35b2bc2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a5d35b2bc2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a5d35b2bc2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ga5d35b2bc2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48cdc7a60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a48cdc7a60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a48cdc7a60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12"/>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lt1"/>
              </a:buClr>
              <a:buSzPts val="6600"/>
              <a:buFont typeface="Gill Sans"/>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lt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1" name="Google Shape;21;p1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ftr" idx="11"/>
          </p:nvPr>
        </p:nvSpPr>
        <p:spPr>
          <a:xfrm>
            <a:off x="2416500" y="329307"/>
            <a:ext cx="4973915"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2"/>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24" name="Google Shape;24;p12"/>
          <p:cNvCxnSpPr/>
          <p:nvPr/>
        </p:nvCxnSpPr>
        <p:spPr>
          <a:xfrm>
            <a:off x="2417780" y="3528542"/>
            <a:ext cx="863707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1444671" y="798973"/>
            <a:ext cx="3273099" cy="22471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Gill Sans"/>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0"/>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7" name="Google Shape;87;p20"/>
          <p:cNvSpPr txBox="1">
            <a:spLocks noGrp="1"/>
          </p:cNvSpPr>
          <p:nvPr>
            <p:ph type="body" idx="2"/>
          </p:nvPr>
        </p:nvSpPr>
        <p:spPr>
          <a:xfrm>
            <a:off x="1444671" y="3205491"/>
            <a:ext cx="3275013"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8" name="Google Shape;88;p20"/>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0"/>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91" name="Google Shape;91;p20"/>
          <p:cNvCxnSpPr/>
          <p:nvPr/>
        </p:nvCxnSpPr>
        <p:spPr>
          <a:xfrm>
            <a:off x="1448280" y="3205491"/>
            <a:ext cx="3269490" cy="0"/>
          </a:xfrm>
          <a:prstGeom prst="straightConnector1">
            <a:avLst/>
          </a:prstGeom>
          <a:noFill/>
          <a:ln w="31750" cap="flat" cmpd="sng">
            <a:solidFill>
              <a:schemeClr val="accent1"/>
            </a:solidFill>
            <a:prstDash val="solid"/>
            <a:round/>
            <a:headEnd type="none" w="sm" len="sm"/>
            <a:tailEnd type="none" w="sm" len="sm"/>
          </a:ln>
        </p:spPr>
      </p:cxnSp>
      <p:pic>
        <p:nvPicPr>
          <p:cNvPr id="9" name="Picture 8">
            <a:extLst>
              <a:ext uri="{FF2B5EF4-FFF2-40B4-BE49-F238E27FC236}">
                <a16:creationId xmlns:a16="http://schemas.microsoft.com/office/drawing/2014/main" id="{B79CFDA4-C291-442D-B3AD-4AB6A3EB9C95}"/>
              </a:ext>
            </a:extLst>
          </p:cNvPr>
          <p:cNvPicPr>
            <a:picLocks noChangeAspect="1"/>
          </p:cNvPicPr>
          <p:nvPr userDrawn="1"/>
        </p:nvPicPr>
        <p:blipFill rotWithShape="1">
          <a:blip r:embed="rId2"/>
          <a:srcRect l="21313" t="34760" r="20707" b="36537"/>
          <a:stretch/>
        </p:blipFill>
        <p:spPr>
          <a:xfrm>
            <a:off x="10008927" y="321493"/>
            <a:ext cx="1664930" cy="48080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2"/>
        <p:cNvGrpSpPr/>
        <p:nvPr/>
      </p:nvGrpSpPr>
      <p:grpSpPr>
        <a:xfrm>
          <a:off x="0" y="0"/>
          <a:ext cx="0" cy="0"/>
          <a:chOff x="0" y="0"/>
          <a:chExt cx="0" cy="0"/>
        </a:xfrm>
      </p:grpSpPr>
      <p:grpSp>
        <p:nvGrpSpPr>
          <p:cNvPr id="93" name="Google Shape;93;p21"/>
          <p:cNvGrpSpPr/>
          <p:nvPr/>
        </p:nvGrpSpPr>
        <p:grpSpPr>
          <a:xfrm>
            <a:off x="7477387" y="482170"/>
            <a:ext cx="4074533" cy="5149101"/>
            <a:chOff x="7477387" y="482170"/>
            <a:chExt cx="4074533" cy="5149101"/>
          </a:xfrm>
        </p:grpSpPr>
        <p:sp>
          <p:nvSpPr>
            <p:cNvPr id="94" name="Google Shape;94;p21"/>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294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1"/>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p21"/>
          <p:cNvSpPr txBox="1">
            <a:spLocks noGrp="1"/>
          </p:cNvSpPr>
          <p:nvPr>
            <p:ph type="title"/>
          </p:nvPr>
        </p:nvSpPr>
        <p:spPr>
          <a:xfrm>
            <a:off x="1451206" y="1129513"/>
            <a:ext cx="5532328" cy="18305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1"/>
          <p:cNvSpPr>
            <a:spLocks noGrp="1"/>
          </p:cNvSpPr>
          <p:nvPr>
            <p:ph type="pic" idx="2"/>
          </p:nvPr>
        </p:nvSpPr>
        <p:spPr>
          <a:xfrm>
            <a:off x="8124389" y="1122542"/>
            <a:ext cx="2791171" cy="3866327"/>
          </a:xfrm>
          <a:prstGeom prst="rect">
            <a:avLst/>
          </a:prstGeom>
          <a:solidFill>
            <a:srgbClr val="D8D8D8"/>
          </a:solidFill>
          <a:ln>
            <a:noFill/>
          </a:ln>
        </p:spPr>
        <p:txBody>
          <a:bodyPr spcFirstLastPara="1" wrap="square" lIns="91425" tIns="45700" rIns="91425" bIns="45700" anchor="t" anchorCtr="0">
            <a:normAutofit/>
          </a:bodyPr>
          <a:lstStyle>
            <a:lvl1pPr marR="0" lvl="0" algn="ctr" rtl="0">
              <a:lnSpc>
                <a:spcPct val="120000"/>
              </a:lnSpc>
              <a:spcBef>
                <a:spcPts val="1000"/>
              </a:spcBef>
              <a:spcAft>
                <a:spcPts val="0"/>
              </a:spcAft>
              <a:buClr>
                <a:schemeClr val="accent1"/>
              </a:buClr>
              <a:buSzPts val="3200"/>
              <a:buFont typeface="Arial"/>
              <a:buNone/>
              <a:defRPr sz="3200" b="0" i="0" u="none" strike="noStrike" cap="none">
                <a:solidFill>
                  <a:schemeClr val="dk1"/>
                </a:solidFill>
                <a:latin typeface="Gill Sans"/>
                <a:ea typeface="Gill Sans"/>
                <a:cs typeface="Gill Sans"/>
                <a:sym typeface="Gill Sans"/>
              </a:defRPr>
            </a:lvl1pPr>
            <a:lvl2pPr marR="0" lvl="1" algn="l" rtl="0">
              <a:lnSpc>
                <a:spcPct val="120000"/>
              </a:lnSpc>
              <a:spcBef>
                <a:spcPts val="500"/>
              </a:spcBef>
              <a:spcAft>
                <a:spcPts val="0"/>
              </a:spcAft>
              <a:buClr>
                <a:schemeClr val="accent1"/>
              </a:buClr>
              <a:buSzPts val="2800"/>
              <a:buFont typeface="Arial"/>
              <a:buNone/>
              <a:defRPr sz="2800" b="0" i="0" u="none" strike="noStrike" cap="none">
                <a:solidFill>
                  <a:schemeClr val="dk1"/>
                </a:solidFill>
                <a:latin typeface="Gill Sans"/>
                <a:ea typeface="Gill Sans"/>
                <a:cs typeface="Gill Sans"/>
                <a:sym typeface="Gill Sans"/>
              </a:defRPr>
            </a:lvl2pPr>
            <a:lvl3pPr marR="0" lvl="2" algn="l" rtl="0">
              <a:lnSpc>
                <a:spcPct val="120000"/>
              </a:lnSpc>
              <a:spcBef>
                <a:spcPts val="500"/>
              </a:spcBef>
              <a:spcAft>
                <a:spcPts val="0"/>
              </a:spcAft>
              <a:buClr>
                <a:schemeClr val="accent1"/>
              </a:buClr>
              <a:buSzPts val="2400"/>
              <a:buFont typeface="Arial"/>
              <a:buNone/>
              <a:defRPr sz="2400" b="0" i="0" u="none" strike="noStrike" cap="none">
                <a:solidFill>
                  <a:schemeClr val="dk1"/>
                </a:solidFill>
                <a:latin typeface="Gill Sans"/>
                <a:ea typeface="Gill Sans"/>
                <a:cs typeface="Gill Sans"/>
                <a:sym typeface="Gill Sans"/>
              </a:defRPr>
            </a:lvl3pPr>
            <a:lvl4pPr marR="0" lvl="3"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4pPr>
            <a:lvl5pPr marR="0" lvl="4"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5pPr>
            <a:lvl6pPr marR="0" lvl="5"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6pPr>
            <a:lvl7pPr marR="0" lvl="6"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7pPr>
            <a:lvl8pPr marR="0" lvl="7"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8pPr>
            <a:lvl9pPr marR="0" lvl="8"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9pPr>
          </a:lstStyle>
          <a:p>
            <a:endParaRPr/>
          </a:p>
        </p:txBody>
      </p:sp>
      <p:sp>
        <p:nvSpPr>
          <p:cNvPr id="98" name="Google Shape;98;p21"/>
          <p:cNvSpPr txBox="1">
            <a:spLocks noGrp="1"/>
          </p:cNvSpPr>
          <p:nvPr>
            <p:ph type="body" idx="1"/>
          </p:nvPr>
        </p:nvSpPr>
        <p:spPr>
          <a:xfrm>
            <a:off x="1450329" y="3145992"/>
            <a:ext cx="5524404"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9" name="Google Shape;99;p21"/>
          <p:cNvSpPr txBox="1">
            <a:spLocks noGrp="1"/>
          </p:cNvSpPr>
          <p:nvPr>
            <p:ph type="dt" idx="10"/>
          </p:nvPr>
        </p:nvSpPr>
        <p:spPr>
          <a:xfrm>
            <a:off x="1447382" y="5469856"/>
            <a:ext cx="5527351" cy="32012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1"/>
          <p:cNvSpPr txBox="1">
            <a:spLocks noGrp="1"/>
          </p:cNvSpPr>
          <p:nvPr>
            <p:ph type="ftr" idx="11"/>
          </p:nvPr>
        </p:nvSpPr>
        <p:spPr>
          <a:xfrm>
            <a:off x="1447382" y="318640"/>
            <a:ext cx="5541004" cy="32093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102" name="Google Shape;102;p21"/>
          <p:cNvCxnSpPr/>
          <p:nvPr/>
        </p:nvCxnSpPr>
        <p:spPr>
          <a:xfrm>
            <a:off x="1447382" y="3143605"/>
            <a:ext cx="5527351" cy="0"/>
          </a:xfrm>
          <a:prstGeom prst="straightConnector1">
            <a:avLst/>
          </a:prstGeom>
          <a:noFill/>
          <a:ln w="31750" cap="flat" cmpd="sng">
            <a:solidFill>
              <a:schemeClr val="accent1"/>
            </a:solidFill>
            <a:prstDash val="solid"/>
            <a:round/>
            <a:headEnd type="none" w="sm" len="sm"/>
            <a:tailEnd type="none" w="sm" len="sm"/>
          </a:ln>
        </p:spPr>
      </p:cxnSp>
      <p:pic>
        <p:nvPicPr>
          <p:cNvPr id="12" name="Picture 11">
            <a:extLst>
              <a:ext uri="{FF2B5EF4-FFF2-40B4-BE49-F238E27FC236}">
                <a16:creationId xmlns:a16="http://schemas.microsoft.com/office/drawing/2014/main" id="{68701D77-2663-4AD4-BA72-9ABBE9E8BC1F}"/>
              </a:ext>
            </a:extLst>
          </p:cNvPr>
          <p:cNvPicPr>
            <a:picLocks noChangeAspect="1"/>
          </p:cNvPicPr>
          <p:nvPr userDrawn="1"/>
        </p:nvPicPr>
        <p:blipFill rotWithShape="1">
          <a:blip r:embed="rId2"/>
          <a:srcRect l="21313" t="34760" r="20707" b="36537"/>
          <a:stretch/>
        </p:blipFill>
        <p:spPr>
          <a:xfrm>
            <a:off x="10008927" y="321493"/>
            <a:ext cx="1664930" cy="48080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2"/>
          <p:cNvSpPr txBox="1">
            <a:spLocks noGrp="1"/>
          </p:cNvSpPr>
          <p:nvPr>
            <p:ph type="body" idx="1"/>
          </p:nvPr>
        </p:nvSpPr>
        <p:spPr>
          <a:xfrm rot="5400000">
            <a:off x="4527910" y="-1060599"/>
            <a:ext cx="3450613" cy="960327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06" name="Google Shape;106;p2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109" name="Google Shape;109;p22"/>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pic>
        <p:nvPicPr>
          <p:cNvPr id="8" name="Picture 7">
            <a:extLst>
              <a:ext uri="{FF2B5EF4-FFF2-40B4-BE49-F238E27FC236}">
                <a16:creationId xmlns:a16="http://schemas.microsoft.com/office/drawing/2014/main" id="{DDCE3B8F-BC80-49B1-B75D-437364D1E7C0}"/>
              </a:ext>
            </a:extLst>
          </p:cNvPr>
          <p:cNvPicPr>
            <a:picLocks noChangeAspect="1"/>
          </p:cNvPicPr>
          <p:nvPr userDrawn="1"/>
        </p:nvPicPr>
        <p:blipFill rotWithShape="1">
          <a:blip r:embed="rId2"/>
          <a:srcRect l="21313" t="34760" r="20707" b="36537"/>
          <a:stretch/>
        </p:blipFill>
        <p:spPr>
          <a:xfrm>
            <a:off x="10008927" y="321493"/>
            <a:ext cx="1664930" cy="48080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rot="5400000">
            <a:off x="7917038" y="2321047"/>
            <a:ext cx="4659889" cy="16157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200"/>
              <a:buFont typeface="Gill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3"/>
          <p:cNvSpPr txBox="1">
            <a:spLocks noGrp="1"/>
          </p:cNvSpPr>
          <p:nvPr>
            <p:ph type="body" idx="1"/>
          </p:nvPr>
        </p:nvSpPr>
        <p:spPr>
          <a:xfrm rot="5400000">
            <a:off x="3029143" y="-785498"/>
            <a:ext cx="4659889" cy="782883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13" name="Google Shape;113;p2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2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116" name="Google Shape;116;p23"/>
          <p:cNvCxnSpPr/>
          <p:nvPr/>
        </p:nvCxnSpPr>
        <p:spPr>
          <a:xfrm>
            <a:off x="9439111" y="798973"/>
            <a:ext cx="0" cy="4659889"/>
          </a:xfrm>
          <a:prstGeom prst="straightConnector1">
            <a:avLst/>
          </a:prstGeom>
          <a:noFill/>
          <a:ln w="31750" cap="flat" cmpd="sng">
            <a:solidFill>
              <a:schemeClr val="accent1"/>
            </a:solidFill>
            <a:prstDash val="solid"/>
            <a:round/>
            <a:headEnd type="none" w="sm" len="sm"/>
            <a:tailEnd type="none" w="sm" len="sm"/>
          </a:ln>
        </p:spPr>
      </p:cxnSp>
      <p:pic>
        <p:nvPicPr>
          <p:cNvPr id="8" name="Picture 7">
            <a:extLst>
              <a:ext uri="{FF2B5EF4-FFF2-40B4-BE49-F238E27FC236}">
                <a16:creationId xmlns:a16="http://schemas.microsoft.com/office/drawing/2014/main" id="{085C6B81-64A8-4CC6-8730-F085025F17D2}"/>
              </a:ext>
            </a:extLst>
          </p:cNvPr>
          <p:cNvPicPr>
            <a:picLocks noChangeAspect="1"/>
          </p:cNvPicPr>
          <p:nvPr userDrawn="1"/>
        </p:nvPicPr>
        <p:blipFill rotWithShape="1">
          <a:blip r:embed="rId2"/>
          <a:srcRect l="21313" t="34760" r="20707" b="36537"/>
          <a:stretch/>
        </p:blipFill>
        <p:spPr>
          <a:xfrm>
            <a:off x="10008927" y="321493"/>
            <a:ext cx="1664930" cy="48080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4" name="Picture Placeholder 23"/>
          <p:cNvSpPr>
            <a:spLocks noGrp="1"/>
          </p:cNvSpPr>
          <p:nvPr>
            <p:ph type="pic" sz="quarter" idx="10"/>
          </p:nvPr>
        </p:nvSpPr>
        <p:spPr bwMode="auto">
          <a:xfrm>
            <a:off x="106045" y="122239"/>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25" name="Picture Placeholder 24"/>
          <p:cNvSpPr>
            <a:spLocks noGrp="1"/>
          </p:cNvSpPr>
          <p:nvPr>
            <p:ph type="pic" sz="quarter" idx="11"/>
          </p:nvPr>
        </p:nvSpPr>
        <p:spPr bwMode="auto">
          <a:xfrm>
            <a:off x="2522302" y="122238"/>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26" name="Picture Placeholder 25"/>
          <p:cNvSpPr>
            <a:spLocks noGrp="1"/>
          </p:cNvSpPr>
          <p:nvPr>
            <p:ph type="pic" sz="quarter" idx="12"/>
          </p:nvPr>
        </p:nvSpPr>
        <p:spPr bwMode="auto">
          <a:xfrm>
            <a:off x="4938559" y="122239"/>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27" name="Picture Placeholder 26"/>
          <p:cNvSpPr>
            <a:spLocks noGrp="1"/>
          </p:cNvSpPr>
          <p:nvPr>
            <p:ph type="pic" sz="quarter" idx="13"/>
          </p:nvPr>
        </p:nvSpPr>
        <p:spPr bwMode="auto">
          <a:xfrm>
            <a:off x="7354816" y="122238"/>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28" name="Picture Placeholder 27"/>
          <p:cNvSpPr>
            <a:spLocks noGrp="1"/>
          </p:cNvSpPr>
          <p:nvPr>
            <p:ph type="pic" sz="quarter" idx="14"/>
          </p:nvPr>
        </p:nvSpPr>
        <p:spPr bwMode="auto">
          <a:xfrm>
            <a:off x="9771073" y="122237"/>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29" name="Picture Placeholder 28"/>
          <p:cNvSpPr>
            <a:spLocks noGrp="1"/>
          </p:cNvSpPr>
          <p:nvPr>
            <p:ph type="pic" sz="quarter" idx="15"/>
          </p:nvPr>
        </p:nvSpPr>
        <p:spPr bwMode="auto">
          <a:xfrm>
            <a:off x="106045" y="2356804"/>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30" name="Picture Placeholder 29"/>
          <p:cNvSpPr>
            <a:spLocks noGrp="1"/>
          </p:cNvSpPr>
          <p:nvPr>
            <p:ph type="pic" sz="quarter" idx="16"/>
          </p:nvPr>
        </p:nvSpPr>
        <p:spPr bwMode="auto">
          <a:xfrm>
            <a:off x="2522302" y="2356803"/>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31" name="Picture Placeholder 30"/>
          <p:cNvSpPr>
            <a:spLocks noGrp="1"/>
          </p:cNvSpPr>
          <p:nvPr>
            <p:ph type="pic" sz="quarter" idx="17"/>
          </p:nvPr>
        </p:nvSpPr>
        <p:spPr bwMode="auto">
          <a:xfrm>
            <a:off x="4938559" y="2356804"/>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32" name="Picture Placeholder 31"/>
          <p:cNvSpPr>
            <a:spLocks noGrp="1"/>
          </p:cNvSpPr>
          <p:nvPr>
            <p:ph type="pic" sz="quarter" idx="18"/>
          </p:nvPr>
        </p:nvSpPr>
        <p:spPr bwMode="auto">
          <a:xfrm>
            <a:off x="7354816" y="2356803"/>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33" name="Picture Placeholder 32"/>
          <p:cNvSpPr>
            <a:spLocks noGrp="1"/>
          </p:cNvSpPr>
          <p:nvPr>
            <p:ph type="pic" sz="quarter" idx="19"/>
          </p:nvPr>
        </p:nvSpPr>
        <p:spPr bwMode="auto">
          <a:xfrm>
            <a:off x="9771073" y="2356802"/>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34" name="Picture Placeholder 33"/>
          <p:cNvSpPr>
            <a:spLocks noGrp="1"/>
          </p:cNvSpPr>
          <p:nvPr>
            <p:ph type="pic" sz="quarter" idx="20"/>
          </p:nvPr>
        </p:nvSpPr>
        <p:spPr bwMode="auto">
          <a:xfrm>
            <a:off x="106045" y="4591367"/>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35" name="Picture Placeholder 34"/>
          <p:cNvSpPr>
            <a:spLocks noGrp="1"/>
          </p:cNvSpPr>
          <p:nvPr>
            <p:ph type="pic" sz="quarter" idx="21"/>
          </p:nvPr>
        </p:nvSpPr>
        <p:spPr bwMode="auto">
          <a:xfrm>
            <a:off x="2522302" y="4591366"/>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36" name="Picture Placeholder 35"/>
          <p:cNvSpPr>
            <a:spLocks noGrp="1"/>
          </p:cNvSpPr>
          <p:nvPr>
            <p:ph type="pic" sz="quarter" idx="22"/>
          </p:nvPr>
        </p:nvSpPr>
        <p:spPr bwMode="auto">
          <a:xfrm>
            <a:off x="4938559" y="4591367"/>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37" name="Picture Placeholder 36"/>
          <p:cNvSpPr>
            <a:spLocks noGrp="1"/>
          </p:cNvSpPr>
          <p:nvPr>
            <p:ph type="pic" sz="quarter" idx="23"/>
          </p:nvPr>
        </p:nvSpPr>
        <p:spPr bwMode="auto">
          <a:xfrm>
            <a:off x="7354816" y="4591366"/>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38" name="Picture Placeholder 37"/>
          <p:cNvSpPr>
            <a:spLocks noGrp="1"/>
          </p:cNvSpPr>
          <p:nvPr>
            <p:ph type="pic" sz="quarter" idx="24"/>
          </p:nvPr>
        </p:nvSpPr>
        <p:spPr bwMode="auto">
          <a:xfrm>
            <a:off x="9771073" y="4591365"/>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a:solidFill>
            <a:schemeClr val="accent5"/>
          </a:solidFill>
          <a:ln>
            <a:noFill/>
          </a:ln>
        </p:spPr>
        <p:txBody>
          <a:bodyPr wrap="square">
            <a:noAutofit/>
          </a:bodyPr>
          <a:lstStyle/>
          <a:p>
            <a:pPr lvl="0"/>
            <a:endParaRPr lang="en-US" noProof="0"/>
          </a:p>
        </p:txBody>
      </p:sp>
      <p:sp>
        <p:nvSpPr>
          <p:cNvPr id="17" name="TextBox 16">
            <a:extLst>
              <a:ext uri="{FF2B5EF4-FFF2-40B4-BE49-F238E27FC236}">
                <a16:creationId xmlns:a16="http://schemas.microsoft.com/office/drawing/2014/main" id="{182B6B45-00E7-4C4E-B9E2-66E686567429}"/>
              </a:ext>
            </a:extLst>
          </p:cNvPr>
          <p:cNvSpPr txBox="1"/>
          <p:nvPr userDrawn="1"/>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pic>
        <p:nvPicPr>
          <p:cNvPr id="18" name="Picture 17" descr="Icon&#10;&#10;Description automatically generated">
            <a:extLst>
              <a:ext uri="{FF2B5EF4-FFF2-40B4-BE49-F238E27FC236}">
                <a16:creationId xmlns:a16="http://schemas.microsoft.com/office/drawing/2014/main" id="{76625511-BEE8-4284-99C9-A71399CF3C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Tree>
    <p:extLst>
      <p:ext uri="{BB962C8B-B14F-4D97-AF65-F5344CB8AC3E}">
        <p14:creationId xmlns:p14="http://schemas.microsoft.com/office/powerpoint/2010/main" val="1856083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845479" y="2724912"/>
            <a:ext cx="1957326" cy="1956817"/>
          </a:xfrm>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4052125" y="2724912"/>
            <a:ext cx="1957326" cy="1956817"/>
          </a:xfrm>
        </p:spPr>
        <p:txBody>
          <a:bodyPr>
            <a:normAutofit/>
          </a:bodyPr>
          <a:lstStyle>
            <a:lvl1pPr>
              <a:defRPr sz="1400"/>
            </a:lvl1pPr>
          </a:lstStyle>
          <a:p>
            <a:endParaRPr lang="en-US"/>
          </a:p>
        </p:txBody>
      </p:sp>
      <p:sp>
        <p:nvSpPr>
          <p:cNvPr id="9" name="Picture Placeholder 2"/>
          <p:cNvSpPr>
            <a:spLocks noGrp="1"/>
          </p:cNvSpPr>
          <p:nvPr>
            <p:ph type="pic" sz="quarter" idx="12"/>
          </p:nvPr>
        </p:nvSpPr>
        <p:spPr>
          <a:xfrm>
            <a:off x="6258770" y="2724912"/>
            <a:ext cx="1957326" cy="1956817"/>
          </a:xfrm>
        </p:spPr>
        <p:txBody>
          <a:bodyPr>
            <a:normAutofit/>
          </a:bodyPr>
          <a:lstStyle>
            <a:lvl1pPr>
              <a:defRPr sz="1400"/>
            </a:lvl1pPr>
          </a:lstStyle>
          <a:p>
            <a:endParaRPr lang="en-US"/>
          </a:p>
        </p:txBody>
      </p:sp>
      <p:sp>
        <p:nvSpPr>
          <p:cNvPr id="10" name="Picture Placeholder 2"/>
          <p:cNvSpPr>
            <a:spLocks noGrp="1"/>
          </p:cNvSpPr>
          <p:nvPr>
            <p:ph type="pic" sz="quarter" idx="13"/>
          </p:nvPr>
        </p:nvSpPr>
        <p:spPr>
          <a:xfrm>
            <a:off x="8465415" y="2724912"/>
            <a:ext cx="1957326" cy="1956817"/>
          </a:xfrm>
        </p:spPr>
        <p:txBody>
          <a:bodyPr>
            <a:normAutofit/>
          </a:bodyPr>
          <a:lstStyle>
            <a:lvl1pPr>
              <a:defRPr sz="1400"/>
            </a:lvl1pPr>
          </a:lstStyle>
          <a:p>
            <a:endParaRPr lang="en-US"/>
          </a:p>
        </p:txBody>
      </p:sp>
    </p:spTree>
    <p:extLst>
      <p:ext uri="{BB962C8B-B14F-4D97-AF65-F5344CB8AC3E}">
        <p14:creationId xmlns:p14="http://schemas.microsoft.com/office/powerpoint/2010/main" val="414042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7" name="Google Shape;37;p1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9" name="Picture 8" descr="Icon&#10;&#10;Description automatically generated">
            <a:extLst>
              <a:ext uri="{FF2B5EF4-FFF2-40B4-BE49-F238E27FC236}">
                <a16:creationId xmlns:a16="http://schemas.microsoft.com/office/drawing/2014/main" id="{300D9920-5F3A-47B2-B74F-6CE3B9B356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
        <p:nvSpPr>
          <p:cNvPr id="10" name="TextBox 9">
            <a:extLst>
              <a:ext uri="{FF2B5EF4-FFF2-40B4-BE49-F238E27FC236}">
                <a16:creationId xmlns:a16="http://schemas.microsoft.com/office/drawing/2014/main" id="{48ADEC90-0890-4F36-83DB-DA48EC6799B6}"/>
              </a:ext>
            </a:extLst>
          </p:cNvPr>
          <p:cNvSpPr txBox="1"/>
          <p:nvPr userDrawn="1"/>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3" name="Google Shape;43;p1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4"/>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8" name="Picture 7" descr="Icon&#10;&#10;Description automatically generated">
            <a:extLst>
              <a:ext uri="{FF2B5EF4-FFF2-40B4-BE49-F238E27FC236}">
                <a16:creationId xmlns:a16="http://schemas.microsoft.com/office/drawing/2014/main" id="{EDE3B531-9E8F-4F57-A428-FCC700E3737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
        <p:nvSpPr>
          <p:cNvPr id="9" name="TextBox 8">
            <a:extLst>
              <a:ext uri="{FF2B5EF4-FFF2-40B4-BE49-F238E27FC236}">
                <a16:creationId xmlns:a16="http://schemas.microsoft.com/office/drawing/2014/main" id="{C9B83783-9D4E-42B4-BC77-B97318FF60C4}"/>
              </a:ext>
            </a:extLst>
          </p:cNvPr>
          <p:cNvSpPr txBox="1"/>
          <p:nvPr userDrawn="1"/>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7"/>
        <p:cNvGrpSpPr/>
        <p:nvPr/>
      </p:nvGrpSpPr>
      <p:grpSpPr>
        <a:xfrm>
          <a:off x="0" y="0"/>
          <a:ext cx="0" cy="0"/>
          <a:chOff x="0" y="0"/>
          <a:chExt cx="0" cy="0"/>
        </a:xfrm>
      </p:grpSpPr>
      <p:sp>
        <p:nvSpPr>
          <p:cNvPr id="48" name="Google Shape;48;p1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9"/>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6" name="Picture 5" descr="Icon&#10;&#10;Description automatically generated">
            <a:extLst>
              <a:ext uri="{FF2B5EF4-FFF2-40B4-BE49-F238E27FC236}">
                <a16:creationId xmlns:a16="http://schemas.microsoft.com/office/drawing/2014/main" id="{97F1B84C-84BD-4849-90D3-DC159D7181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
        <p:nvSpPr>
          <p:cNvPr id="7" name="TextBox 6">
            <a:extLst>
              <a:ext uri="{FF2B5EF4-FFF2-40B4-BE49-F238E27FC236}">
                <a16:creationId xmlns:a16="http://schemas.microsoft.com/office/drawing/2014/main" id="{9BA67254-A7AA-4CA6-9AA4-C40DD1B15108}"/>
              </a:ext>
            </a:extLst>
          </p:cNvPr>
          <p:cNvSpPr txBox="1"/>
          <p:nvPr userDrawn="1"/>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Default Slide">
  <p:cSld name="Default Slide">
    <p:spTree>
      <p:nvGrpSpPr>
        <p:cNvPr id="1" name="Shape 51"/>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E3CCEE79-4BCF-4E48-8856-5B456EC50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
        <p:nvSpPr>
          <p:cNvPr id="4" name="TextBox 3">
            <a:extLst>
              <a:ext uri="{FF2B5EF4-FFF2-40B4-BE49-F238E27FC236}">
                <a16:creationId xmlns:a16="http://schemas.microsoft.com/office/drawing/2014/main" id="{1437E9EA-B5BE-46BB-B291-F5DD37850A80}"/>
              </a:ext>
            </a:extLst>
          </p:cNvPr>
          <p:cNvSpPr txBox="1"/>
          <p:nvPr userDrawn="1"/>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sp>
        <p:nvSpPr>
          <p:cNvPr id="53" name="Google Shape;53;p11"/>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6600"/>
              <a:buFont typeface="Gill Sans"/>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1"/>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55" name="Google Shape;55;p1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2416500" y="329307"/>
            <a:ext cx="4973915"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58" name="Google Shape;58;p11"/>
          <p:cNvCxnSpPr/>
          <p:nvPr/>
        </p:nvCxnSpPr>
        <p:spPr>
          <a:xfrm>
            <a:off x="2417780" y="3528542"/>
            <a:ext cx="8637072" cy="0"/>
          </a:xfrm>
          <a:prstGeom prst="straightConnector1">
            <a:avLst/>
          </a:prstGeom>
          <a:noFill/>
          <a:ln w="31750" cap="flat" cmpd="sng">
            <a:solidFill>
              <a:schemeClr val="accent1"/>
            </a:solidFill>
            <a:prstDash val="solid"/>
            <a:round/>
            <a:headEnd type="none" w="sm" len="sm"/>
            <a:tailEnd type="none" w="sm" len="sm"/>
          </a:ln>
        </p:spPr>
      </p:cxnSp>
      <p:pic>
        <p:nvPicPr>
          <p:cNvPr id="8" name="Picture 7">
            <a:extLst>
              <a:ext uri="{FF2B5EF4-FFF2-40B4-BE49-F238E27FC236}">
                <a16:creationId xmlns:a16="http://schemas.microsoft.com/office/drawing/2014/main" id="{912BBBA1-D932-45E0-8285-9BDE10971CCC}"/>
              </a:ext>
            </a:extLst>
          </p:cNvPr>
          <p:cNvPicPr>
            <a:picLocks noChangeAspect="1"/>
          </p:cNvPicPr>
          <p:nvPr userDrawn="1"/>
        </p:nvPicPr>
        <p:blipFill rotWithShape="1">
          <a:blip r:embed="rId2"/>
          <a:srcRect l="21313" t="34760" r="20707" b="36537"/>
          <a:stretch/>
        </p:blipFill>
        <p:spPr>
          <a:xfrm>
            <a:off x="10008927" y="321493"/>
            <a:ext cx="1664930" cy="48080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1454239" y="1756130"/>
            <a:ext cx="8643154" cy="1887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Gill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6"/>
          <p:cNvSpPr txBox="1">
            <a:spLocks noGrp="1"/>
          </p:cNvSpPr>
          <p:nvPr>
            <p:ph type="body" idx="1"/>
          </p:nvPr>
        </p:nvSpPr>
        <p:spPr>
          <a:xfrm>
            <a:off x="1454239" y="3806195"/>
            <a:ext cx="8630446" cy="1012929"/>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62" name="Google Shape;62;p16"/>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65" name="Google Shape;65;p16"/>
          <p:cNvCxnSpPr/>
          <p:nvPr/>
        </p:nvCxnSpPr>
        <p:spPr>
          <a:xfrm>
            <a:off x="1454239" y="3804985"/>
            <a:ext cx="8630446" cy="0"/>
          </a:xfrm>
          <a:prstGeom prst="straightConnector1">
            <a:avLst/>
          </a:prstGeom>
          <a:noFill/>
          <a:ln w="31750" cap="flat" cmpd="sng">
            <a:solidFill>
              <a:schemeClr val="accent1"/>
            </a:solidFill>
            <a:prstDash val="solid"/>
            <a:round/>
            <a:headEnd type="none" w="sm" len="sm"/>
            <a:tailEnd type="none" w="sm" len="sm"/>
          </a:ln>
        </p:spPr>
      </p:cxnSp>
      <p:pic>
        <p:nvPicPr>
          <p:cNvPr id="8" name="Picture 7">
            <a:extLst>
              <a:ext uri="{FF2B5EF4-FFF2-40B4-BE49-F238E27FC236}">
                <a16:creationId xmlns:a16="http://schemas.microsoft.com/office/drawing/2014/main" id="{6755AE80-137E-427E-B679-B3CB72032D4B}"/>
              </a:ext>
            </a:extLst>
          </p:cNvPr>
          <p:cNvPicPr>
            <a:picLocks noChangeAspect="1"/>
          </p:cNvPicPr>
          <p:nvPr userDrawn="1"/>
        </p:nvPicPr>
        <p:blipFill rotWithShape="1">
          <a:blip r:embed="rId2"/>
          <a:srcRect l="21313" t="34760" r="20707" b="36537"/>
          <a:stretch/>
        </p:blipFill>
        <p:spPr>
          <a:xfrm>
            <a:off x="10008927" y="321493"/>
            <a:ext cx="1664930" cy="48080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1449217" y="804889"/>
            <a:ext cx="9605635" cy="105930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7"/>
          <p:cNvSpPr txBox="1">
            <a:spLocks noGrp="1"/>
          </p:cNvSpPr>
          <p:nvPr>
            <p:ph type="body" idx="1"/>
          </p:nvPr>
        </p:nvSpPr>
        <p:spPr>
          <a:xfrm>
            <a:off x="1447331" y="2010878"/>
            <a:ext cx="4645152" cy="344859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9" name="Google Shape;69;p17"/>
          <p:cNvSpPr txBox="1">
            <a:spLocks noGrp="1"/>
          </p:cNvSpPr>
          <p:nvPr>
            <p:ph type="body" idx="2"/>
          </p:nvPr>
        </p:nvSpPr>
        <p:spPr>
          <a:xfrm>
            <a:off x="6413771" y="2017343"/>
            <a:ext cx="4645152"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17"/>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7"/>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7"/>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73" name="Google Shape;73;p17"/>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pic>
        <p:nvPicPr>
          <p:cNvPr id="9" name="Picture 8">
            <a:extLst>
              <a:ext uri="{FF2B5EF4-FFF2-40B4-BE49-F238E27FC236}">
                <a16:creationId xmlns:a16="http://schemas.microsoft.com/office/drawing/2014/main" id="{55262A1D-3190-45B0-9751-432D6A022813}"/>
              </a:ext>
            </a:extLst>
          </p:cNvPr>
          <p:cNvPicPr>
            <a:picLocks noChangeAspect="1"/>
          </p:cNvPicPr>
          <p:nvPr userDrawn="1"/>
        </p:nvPicPr>
        <p:blipFill rotWithShape="1">
          <a:blip r:embed="rId2"/>
          <a:srcRect l="21313" t="34760" r="20707" b="36537"/>
          <a:stretch/>
        </p:blipFill>
        <p:spPr>
          <a:xfrm>
            <a:off x="10008927" y="321493"/>
            <a:ext cx="1664930" cy="48080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1447191" y="804163"/>
            <a:ext cx="9607661" cy="10563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body" idx="1"/>
          </p:nvPr>
        </p:nvSpPr>
        <p:spPr>
          <a:xfrm>
            <a:off x="1447191" y="2019549"/>
            <a:ext cx="4645152"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77" name="Google Shape;77;p18"/>
          <p:cNvSpPr txBox="1">
            <a:spLocks noGrp="1"/>
          </p:cNvSpPr>
          <p:nvPr>
            <p:ph type="body" idx="2"/>
          </p:nvPr>
        </p:nvSpPr>
        <p:spPr>
          <a:xfrm>
            <a:off x="1447191" y="2824269"/>
            <a:ext cx="4645152"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8" name="Google Shape;78;p18"/>
          <p:cNvSpPr txBox="1">
            <a:spLocks noGrp="1"/>
          </p:cNvSpPr>
          <p:nvPr>
            <p:ph type="body" idx="3"/>
          </p:nvPr>
        </p:nvSpPr>
        <p:spPr>
          <a:xfrm>
            <a:off x="6412362" y="2023003"/>
            <a:ext cx="4645152"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79" name="Google Shape;79;p18"/>
          <p:cNvSpPr txBox="1">
            <a:spLocks noGrp="1"/>
          </p:cNvSpPr>
          <p:nvPr>
            <p:ph type="body" idx="4"/>
          </p:nvPr>
        </p:nvSpPr>
        <p:spPr>
          <a:xfrm>
            <a:off x="6412362" y="2821491"/>
            <a:ext cx="4645152"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0" name="Google Shape;80;p1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8"/>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83" name="Google Shape;83;p18"/>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pic>
        <p:nvPicPr>
          <p:cNvPr id="11" name="Picture 10">
            <a:extLst>
              <a:ext uri="{FF2B5EF4-FFF2-40B4-BE49-F238E27FC236}">
                <a16:creationId xmlns:a16="http://schemas.microsoft.com/office/drawing/2014/main" id="{FD071674-C553-44E1-8C52-16BA5D7E2BF3}"/>
              </a:ext>
            </a:extLst>
          </p:cNvPr>
          <p:cNvPicPr>
            <a:picLocks noChangeAspect="1"/>
          </p:cNvPicPr>
          <p:nvPr userDrawn="1"/>
        </p:nvPicPr>
        <p:blipFill rotWithShape="1">
          <a:blip r:embed="rId2"/>
          <a:srcRect l="21313" t="34760" r="20707" b="36537"/>
          <a:stretch/>
        </p:blipFill>
        <p:spPr>
          <a:xfrm>
            <a:off x="10008927" y="321493"/>
            <a:ext cx="1664930" cy="48080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646464"/>
            </a:gs>
            <a:gs pos="100000">
              <a:srgbClr val="3E3E3E"/>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10"/>
          <p:cNvSpPr/>
          <p:nvPr/>
        </p:nvSpPr>
        <p:spPr>
          <a:xfrm>
            <a:off x="0" y="2019476"/>
            <a:ext cx="12192000" cy="4105941"/>
          </a:xfrm>
          <a:prstGeom prst="rect">
            <a:avLst/>
          </a:prstGeom>
          <a:gradFill>
            <a:gsLst>
              <a:gs pos="0">
                <a:srgbClr val="454545">
                  <a:alpha val="0"/>
                </a:srgbClr>
              </a:gs>
              <a:gs pos="100000">
                <a:schemeClr val="dk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10"/>
          <p:cNvPicPr preferRelativeResize="0"/>
          <p:nvPr/>
        </p:nvPicPr>
        <p:blipFill rotWithShape="1">
          <a:blip r:embed="rId3">
            <a:alphaModFix/>
          </a:blip>
          <a:srcRect t="1538" b="-1538"/>
          <a:stretch/>
        </p:blipFill>
        <p:spPr>
          <a:xfrm>
            <a:off x="0" y="6126480"/>
            <a:ext cx="12192000" cy="742950"/>
          </a:xfrm>
          <a:prstGeom prst="rect">
            <a:avLst/>
          </a:prstGeom>
          <a:noFill/>
          <a:ln>
            <a:noFill/>
          </a:ln>
        </p:spPr>
      </p:pic>
      <p:sp>
        <p:nvSpPr>
          <p:cNvPr id="12" name="Google Shape;12;p10"/>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lt1"/>
              </a:buClr>
              <a:buSzPts val="3200"/>
              <a:buFont typeface="Gill Sans"/>
              <a:buNone/>
              <a:defRPr sz="32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0"/>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lt1"/>
                </a:solidFill>
                <a:latin typeface="Gill Sans"/>
                <a:ea typeface="Gill Sans"/>
                <a:cs typeface="Gill Sans"/>
                <a:sym typeface="Gill Sans"/>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lt1"/>
                </a:solidFill>
                <a:latin typeface="Gill Sans"/>
                <a:ea typeface="Gill Sans"/>
                <a:cs typeface="Gill Sans"/>
                <a:sym typeface="Gill Sans"/>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lt1"/>
                </a:solidFill>
                <a:latin typeface="Gill Sans"/>
                <a:ea typeface="Gill Sans"/>
                <a:cs typeface="Gill Sans"/>
                <a:sym typeface="Gill Sans"/>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lt1"/>
                </a:solidFill>
                <a:latin typeface="Gill Sans"/>
                <a:ea typeface="Gill Sans"/>
                <a:cs typeface="Gill Sans"/>
                <a:sym typeface="Gill Sans"/>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Gill Sans"/>
                <a:ea typeface="Gill Sans"/>
                <a:cs typeface="Gill Sans"/>
                <a:sym typeface="Gill Sans"/>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Gill Sans"/>
                <a:ea typeface="Gill Sans"/>
                <a:cs typeface="Gill Sans"/>
                <a:sym typeface="Gill Sans"/>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Gill Sans"/>
                <a:ea typeface="Gill Sans"/>
                <a:cs typeface="Gill Sans"/>
                <a:sym typeface="Gill Sans"/>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Gill Sans"/>
                <a:ea typeface="Gill Sans"/>
                <a:cs typeface="Gill Sans"/>
                <a:sym typeface="Gill Sans"/>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Gill Sans"/>
                <a:ea typeface="Gill Sans"/>
                <a:cs typeface="Gill Sans"/>
                <a:sym typeface="Gill Sans"/>
              </a:defRPr>
            </a:lvl9pPr>
          </a:lstStyle>
          <a:p>
            <a:endParaRPr/>
          </a:p>
        </p:txBody>
      </p:sp>
      <p:sp>
        <p:nvSpPr>
          <p:cNvPr id="14" name="Google Shape;14;p10"/>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9pPr>
          </a:lstStyle>
          <a:p>
            <a:endParaRPr/>
          </a:p>
        </p:txBody>
      </p:sp>
      <p:sp>
        <p:nvSpPr>
          <p:cNvPr id="15" name="Google Shape;15;p10"/>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9pPr>
          </a:lstStyle>
          <a:p>
            <a:endParaRPr/>
          </a:p>
        </p:txBody>
      </p:sp>
      <p:sp>
        <p:nvSpPr>
          <p:cNvPr id="16" name="Google Shape;16;p1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0"/>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20" name="Picture 19" descr="Icon&#10;&#10;Description automatically generated">
            <a:extLst>
              <a:ext uri="{FF2B5EF4-FFF2-40B4-BE49-F238E27FC236}">
                <a16:creationId xmlns:a16="http://schemas.microsoft.com/office/drawing/2014/main" id="{4F51336E-AFEA-4AA5-8A92-D72426F2D2E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
        <p:nvSpPr>
          <p:cNvPr id="19" name="TextBox 18">
            <a:extLst>
              <a:ext uri="{FF2B5EF4-FFF2-40B4-BE49-F238E27FC236}">
                <a16:creationId xmlns:a16="http://schemas.microsoft.com/office/drawing/2014/main" id="{BFAB1E4F-29E8-4F9C-B147-3FE977B7859E}"/>
              </a:ext>
            </a:extLst>
          </p:cNvPr>
          <p:cNvSpPr txBox="1"/>
          <p:nvPr userDrawn="1"/>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gradFill>
        <a:effectLst/>
      </p:bgPr>
    </p:bg>
    <p:spTree>
      <p:nvGrpSpPr>
        <p:cNvPr id="1" name="Shape 25"/>
        <p:cNvGrpSpPr/>
        <p:nvPr/>
      </p:nvGrpSpPr>
      <p:grpSpPr>
        <a:xfrm>
          <a:off x="0" y="0"/>
          <a:ext cx="0" cy="0"/>
          <a:chOff x="0" y="0"/>
          <a:chExt cx="0" cy="0"/>
        </a:xfrm>
      </p:grpSpPr>
      <p:sp>
        <p:nvSpPr>
          <p:cNvPr id="26" name="Google Shape;26;p9"/>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9"/>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200"/>
              <a:buFont typeface="Gill Sans"/>
              <a:buNone/>
              <a:defRPr sz="32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 name="Google Shape;29;p9"/>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Gill Sans"/>
                <a:ea typeface="Gill Sans"/>
                <a:cs typeface="Gill Sans"/>
                <a:sym typeface="Gill Sans"/>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30" name="Google Shape;30;p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888888"/>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31" name="Google Shape;31;p9"/>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888888"/>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32" name="Google Shape;32;p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33" name="Google Shape;33;p9"/>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
        <p:nvSpPr>
          <p:cNvPr id="11" name="TextBox 10">
            <a:extLst>
              <a:ext uri="{FF2B5EF4-FFF2-40B4-BE49-F238E27FC236}">
                <a16:creationId xmlns:a16="http://schemas.microsoft.com/office/drawing/2014/main" id="{EE928500-CDA5-47E2-91D6-DE2430CBA85A}"/>
              </a:ext>
            </a:extLst>
          </p:cNvPr>
          <p:cNvSpPr txBox="1"/>
          <p:nvPr userDrawn="1"/>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pic>
        <p:nvPicPr>
          <p:cNvPr id="12" name="Picture 11" descr="Icon&#10;&#10;Description automatically generated">
            <a:extLst>
              <a:ext uri="{FF2B5EF4-FFF2-40B4-BE49-F238E27FC236}">
                <a16:creationId xmlns:a16="http://schemas.microsoft.com/office/drawing/2014/main" id="{89B2BBC0-1545-4CD6-BD4A-FF88481BF27A}"/>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jpg"/><Relationship Id="rId12"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3" Type="http://schemas.openxmlformats.org/officeDocument/2006/relationships/image" Target="../media/image2.png"/><Relationship Id="rId7" Type="http://schemas.openxmlformats.org/officeDocument/2006/relationships/image" Target="../media/image17.jpg"/><Relationship Id="rId12" Type="http://schemas.openxmlformats.org/officeDocument/2006/relationships/image" Target="../media/image22.png"/><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image" Target="../media/image16.png"/><Relationship Id="rId11" Type="http://schemas.openxmlformats.org/officeDocument/2006/relationships/image" Target="../media/image21.jpg"/><Relationship Id="rId5" Type="http://schemas.openxmlformats.org/officeDocument/2006/relationships/image" Target="../media/image15.pn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hemeOverride" Target="../theme/themeOverride3.xml"/><Relationship Id="rId5" Type="http://schemas.openxmlformats.org/officeDocument/2006/relationships/image" Target="../media/image2.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20"/>
        <p:cNvGrpSpPr/>
        <p:nvPr/>
      </p:nvGrpSpPr>
      <p:grpSpPr>
        <a:xfrm>
          <a:off x="0" y="0"/>
          <a:ext cx="0" cy="0"/>
          <a:chOff x="0" y="0"/>
          <a:chExt cx="0" cy="0"/>
        </a:xfrm>
      </p:grpSpPr>
      <p:sp>
        <p:nvSpPr>
          <p:cNvPr id="122" name="Google Shape;122;p1"/>
          <p:cNvSpPr txBox="1">
            <a:spLocks noGrp="1"/>
          </p:cNvSpPr>
          <p:nvPr>
            <p:ph type="ctrTitle"/>
          </p:nvPr>
        </p:nvSpPr>
        <p:spPr>
          <a:xfrm>
            <a:off x="3485570" y="585988"/>
            <a:ext cx="6499785" cy="5116985"/>
          </a:xfrm>
          <a:prstGeom prst="rect">
            <a:avLst/>
          </a:prstGeom>
          <a:noFill/>
          <a:ln>
            <a:noFill/>
          </a:ln>
        </p:spPr>
        <p:txBody>
          <a:bodyPr spcFirstLastPara="1" wrap="square" lIns="91425" tIns="45700" rIns="91425" bIns="0" anchor="ctr" anchorCtr="0">
            <a:normAutofit/>
          </a:bodyPr>
          <a:lstStyle/>
          <a:p>
            <a:pPr marL="0" lvl="0" indent="0" algn="l" rtl="0">
              <a:lnSpc>
                <a:spcPct val="90000"/>
              </a:lnSpc>
              <a:spcBef>
                <a:spcPts val="0"/>
              </a:spcBef>
              <a:spcAft>
                <a:spcPts val="0"/>
              </a:spcAft>
              <a:buClr>
                <a:schemeClr val="lt1"/>
              </a:buClr>
              <a:buSzPts val="6100"/>
              <a:buFont typeface="Gill Sans"/>
              <a:buNone/>
            </a:pPr>
            <a:r>
              <a:rPr lang="en-US" sz="6100" b="1" dirty="0"/>
              <a:t>PREDICTIVE MAINTENANCE</a:t>
            </a:r>
            <a:endParaRPr dirty="0"/>
          </a:p>
        </p:txBody>
      </p:sp>
      <p:cxnSp>
        <p:nvCxnSpPr>
          <p:cNvPr id="124" name="Google Shape;124;p1"/>
          <p:cNvCxnSpPr/>
          <p:nvPr/>
        </p:nvCxnSpPr>
        <p:spPr>
          <a:xfrm>
            <a:off x="2933650" y="1828800"/>
            <a:ext cx="0" cy="3200400"/>
          </a:xfrm>
          <a:prstGeom prst="straightConnector1">
            <a:avLst/>
          </a:prstGeom>
          <a:noFill/>
          <a:ln w="34925" cap="flat" cmpd="sng">
            <a:solidFill>
              <a:schemeClr val="accent1"/>
            </a:solidFill>
            <a:prstDash val="solid"/>
            <a:round/>
            <a:headEnd type="none" w="sm" len="sm"/>
            <a:tailEnd type="none" w="sm" len="sm"/>
          </a:ln>
        </p:spPr>
      </p:cxnSp>
      <p:sp>
        <p:nvSpPr>
          <p:cNvPr id="125" name="Google Shape;125;p1"/>
          <p:cNvSpPr txBox="1">
            <a:spLocks noGrp="1"/>
          </p:cNvSpPr>
          <p:nvPr>
            <p:ph type="subTitle" idx="1"/>
          </p:nvPr>
        </p:nvSpPr>
        <p:spPr>
          <a:xfrm>
            <a:off x="3485555" y="4060723"/>
            <a:ext cx="6499800" cy="855406"/>
          </a:xfrm>
          <a:prstGeom prst="rect">
            <a:avLst/>
          </a:prstGeom>
          <a:noFill/>
          <a:ln>
            <a:noFill/>
          </a:ln>
        </p:spPr>
        <p:txBody>
          <a:bodyPr spcFirstLastPara="1" wrap="square" lIns="91425" tIns="91425" rIns="91425" bIns="91425" anchor="ctr" anchorCtr="0">
            <a:noAutofit/>
          </a:bodyPr>
          <a:lstStyle/>
          <a:p>
            <a:pPr marL="0" lvl="0" indent="0" rtl="0">
              <a:lnSpc>
                <a:spcPct val="120000"/>
              </a:lnSpc>
              <a:spcBef>
                <a:spcPts val="1000"/>
              </a:spcBef>
              <a:spcAft>
                <a:spcPts val="0"/>
              </a:spcAft>
              <a:buSzPts val="2000"/>
              <a:buNone/>
            </a:pPr>
            <a:r>
              <a:rPr lang="en-US" sz="2000" b="1" dirty="0"/>
              <a:t>for FOOD AND BEVERAGE INDUSTRY</a:t>
            </a:r>
            <a:endParaRPr b="1" dirty="0"/>
          </a:p>
          <a:p>
            <a:pPr marL="0" lvl="0" indent="0" rtl="0">
              <a:lnSpc>
                <a:spcPct val="120000"/>
              </a:lnSpc>
              <a:spcBef>
                <a:spcPts val="1000"/>
              </a:spcBef>
              <a:spcAft>
                <a:spcPts val="0"/>
              </a:spcAft>
              <a:buSzPts val="2000"/>
              <a:buNone/>
            </a:pPr>
            <a:endParaRPr sz="2000" b="1" dirty="0"/>
          </a:p>
        </p:txBody>
      </p:sp>
      <p:sp>
        <p:nvSpPr>
          <p:cNvPr id="10" name="TextBox 9">
            <a:extLst>
              <a:ext uri="{FF2B5EF4-FFF2-40B4-BE49-F238E27FC236}">
                <a16:creationId xmlns:a16="http://schemas.microsoft.com/office/drawing/2014/main" id="{C1CB147B-8FB2-4EBB-9ABE-4FBFBF210929}"/>
              </a:ext>
            </a:extLst>
          </p:cNvPr>
          <p:cNvSpPr txBox="1"/>
          <p:nvPr/>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pic>
        <p:nvPicPr>
          <p:cNvPr id="11" name="Picture 10" descr="Icon&#10;&#10;Description automatically generated">
            <a:extLst>
              <a:ext uri="{FF2B5EF4-FFF2-40B4-BE49-F238E27FC236}">
                <a16:creationId xmlns:a16="http://schemas.microsoft.com/office/drawing/2014/main" id="{FB2BDCF5-60C9-4867-9B44-111E6B5BE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287"/>
        <p:cNvGrpSpPr/>
        <p:nvPr/>
      </p:nvGrpSpPr>
      <p:grpSpPr>
        <a:xfrm>
          <a:off x="0" y="0"/>
          <a:ext cx="0" cy="0"/>
          <a:chOff x="0" y="0"/>
          <a:chExt cx="0" cy="0"/>
        </a:xfrm>
      </p:grpSpPr>
      <p:sp>
        <p:nvSpPr>
          <p:cNvPr id="4" name="Rectangle 3">
            <a:extLst>
              <a:ext uri="{FF2B5EF4-FFF2-40B4-BE49-F238E27FC236}">
                <a16:creationId xmlns:a16="http://schemas.microsoft.com/office/drawing/2014/main" id="{F601CFC3-BC26-48F1-A23E-2EAEF425D286}"/>
              </a:ext>
            </a:extLst>
          </p:cNvPr>
          <p:cNvSpPr/>
          <p:nvPr/>
        </p:nvSpPr>
        <p:spPr>
          <a:xfrm>
            <a:off x="3031694" y="1517578"/>
            <a:ext cx="7450912" cy="276167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accent6">
                  <a:lumMod val="75000"/>
                </a:schemeClr>
              </a:solidFill>
            </a:endParaRPr>
          </a:p>
        </p:txBody>
      </p:sp>
      <p:sp>
        <p:nvSpPr>
          <p:cNvPr id="2" name="Cylinder 1">
            <a:extLst>
              <a:ext uri="{FF2B5EF4-FFF2-40B4-BE49-F238E27FC236}">
                <a16:creationId xmlns:a16="http://schemas.microsoft.com/office/drawing/2014/main" id="{BA57C555-10C3-4F35-AF54-38B98E262135}"/>
              </a:ext>
            </a:extLst>
          </p:cNvPr>
          <p:cNvSpPr/>
          <p:nvPr/>
        </p:nvSpPr>
        <p:spPr>
          <a:xfrm>
            <a:off x="636547" y="4616428"/>
            <a:ext cx="1773381" cy="170872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Influx DB</a:t>
            </a:r>
          </a:p>
        </p:txBody>
      </p:sp>
      <p:sp>
        <p:nvSpPr>
          <p:cNvPr id="3" name="Arrow: Bent 2">
            <a:extLst>
              <a:ext uri="{FF2B5EF4-FFF2-40B4-BE49-F238E27FC236}">
                <a16:creationId xmlns:a16="http://schemas.microsoft.com/office/drawing/2014/main" id="{8FB710C4-5200-483D-BAD7-6405A5507874}"/>
              </a:ext>
            </a:extLst>
          </p:cNvPr>
          <p:cNvSpPr/>
          <p:nvPr/>
        </p:nvSpPr>
        <p:spPr>
          <a:xfrm>
            <a:off x="1287758" y="2385847"/>
            <a:ext cx="1756063" cy="2230581"/>
          </a:xfrm>
          <a:prstGeom prst="ben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solidFill>
                <a:schemeClr val="tx1"/>
              </a:solidFill>
            </a:endParaRPr>
          </a:p>
        </p:txBody>
      </p:sp>
      <p:sp>
        <p:nvSpPr>
          <p:cNvPr id="5" name="Rectangle 4">
            <a:extLst>
              <a:ext uri="{FF2B5EF4-FFF2-40B4-BE49-F238E27FC236}">
                <a16:creationId xmlns:a16="http://schemas.microsoft.com/office/drawing/2014/main" id="{D960E5EB-7DA2-4393-8591-423CA508AF34}"/>
              </a:ext>
            </a:extLst>
          </p:cNvPr>
          <p:cNvSpPr/>
          <p:nvPr/>
        </p:nvSpPr>
        <p:spPr>
          <a:xfrm>
            <a:off x="3572820" y="1934904"/>
            <a:ext cx="1505527" cy="18288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Exploratory </a:t>
            </a:r>
          </a:p>
          <a:p>
            <a:pPr algn="ctr"/>
            <a:r>
              <a:rPr lang="en-IN" sz="1600" b="1" dirty="0">
                <a:solidFill>
                  <a:schemeClr val="tx1"/>
                </a:solidFill>
              </a:rPr>
              <a:t>Data</a:t>
            </a:r>
          </a:p>
        </p:txBody>
      </p:sp>
      <p:sp>
        <p:nvSpPr>
          <p:cNvPr id="8" name="Rectangle 7">
            <a:extLst>
              <a:ext uri="{FF2B5EF4-FFF2-40B4-BE49-F238E27FC236}">
                <a16:creationId xmlns:a16="http://schemas.microsoft.com/office/drawing/2014/main" id="{75549A34-1812-4384-A3C8-D6C2781A0CE7}"/>
              </a:ext>
            </a:extLst>
          </p:cNvPr>
          <p:cNvSpPr/>
          <p:nvPr/>
        </p:nvSpPr>
        <p:spPr>
          <a:xfrm>
            <a:off x="6192805" y="1825355"/>
            <a:ext cx="3770744" cy="223058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Forecasting</a:t>
            </a:r>
          </a:p>
          <a:p>
            <a:pPr algn="ctr"/>
            <a:r>
              <a:rPr lang="en-IN" sz="1600" b="1" dirty="0">
                <a:solidFill>
                  <a:schemeClr val="tx1"/>
                </a:solidFill>
              </a:rPr>
              <a:t>ARIMA / SARIMA</a:t>
            </a:r>
          </a:p>
        </p:txBody>
      </p:sp>
      <p:sp>
        <p:nvSpPr>
          <p:cNvPr id="6" name="TextBox 5">
            <a:extLst>
              <a:ext uri="{FF2B5EF4-FFF2-40B4-BE49-F238E27FC236}">
                <a16:creationId xmlns:a16="http://schemas.microsoft.com/office/drawing/2014/main" id="{B7ED5302-8CB3-414D-8980-C14120640522}"/>
              </a:ext>
            </a:extLst>
          </p:cNvPr>
          <p:cNvSpPr txBox="1"/>
          <p:nvPr/>
        </p:nvSpPr>
        <p:spPr>
          <a:xfrm>
            <a:off x="4803922" y="1498048"/>
            <a:ext cx="2441542" cy="307777"/>
          </a:xfrm>
          <a:prstGeom prst="rect">
            <a:avLst/>
          </a:prstGeom>
          <a:noFill/>
        </p:spPr>
        <p:txBody>
          <a:bodyPr wrap="square" rtlCol="0">
            <a:spAutoFit/>
          </a:bodyPr>
          <a:lstStyle/>
          <a:p>
            <a:r>
              <a:rPr lang="en-IN" b="1" dirty="0">
                <a:solidFill>
                  <a:schemeClr val="accent6">
                    <a:lumMod val="75000"/>
                  </a:schemeClr>
                </a:solidFill>
              </a:rPr>
              <a:t>PYTHON ENVIRONMENT</a:t>
            </a:r>
          </a:p>
        </p:txBody>
      </p:sp>
      <p:sp>
        <p:nvSpPr>
          <p:cNvPr id="10" name="Rectangle 9">
            <a:extLst>
              <a:ext uri="{FF2B5EF4-FFF2-40B4-BE49-F238E27FC236}">
                <a16:creationId xmlns:a16="http://schemas.microsoft.com/office/drawing/2014/main" id="{B1FCC3E3-8BB0-4B7B-937F-92DAFBE7EE8D}"/>
              </a:ext>
            </a:extLst>
          </p:cNvPr>
          <p:cNvSpPr/>
          <p:nvPr/>
        </p:nvSpPr>
        <p:spPr>
          <a:xfrm>
            <a:off x="7692606" y="4801394"/>
            <a:ext cx="3723255" cy="152376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600" b="1" dirty="0">
                <a:solidFill>
                  <a:schemeClr val="tx1"/>
                </a:solidFill>
              </a:rPr>
              <a:t>Deployment on Web</a:t>
            </a:r>
          </a:p>
          <a:p>
            <a:endParaRPr lang="en-IN" sz="1600" b="1" dirty="0">
              <a:solidFill>
                <a:schemeClr val="tx1"/>
              </a:solidFill>
            </a:endParaRPr>
          </a:p>
          <a:p>
            <a:r>
              <a:rPr lang="en-IN" sz="1600" b="1" dirty="0">
                <a:solidFill>
                  <a:schemeClr val="tx1"/>
                </a:solidFill>
              </a:rPr>
              <a:t>Input: </a:t>
            </a:r>
          </a:p>
          <a:p>
            <a:endParaRPr lang="en-IN" sz="1600" b="1" dirty="0">
              <a:solidFill>
                <a:schemeClr val="tx1"/>
              </a:solidFill>
            </a:endParaRPr>
          </a:p>
          <a:p>
            <a:r>
              <a:rPr lang="en-IN" sz="1600" b="1" dirty="0">
                <a:solidFill>
                  <a:schemeClr val="tx1"/>
                </a:solidFill>
              </a:rPr>
              <a:t>Output:</a:t>
            </a:r>
          </a:p>
        </p:txBody>
      </p:sp>
      <p:sp>
        <p:nvSpPr>
          <p:cNvPr id="7" name="Parallelogram 6">
            <a:extLst>
              <a:ext uri="{FF2B5EF4-FFF2-40B4-BE49-F238E27FC236}">
                <a16:creationId xmlns:a16="http://schemas.microsoft.com/office/drawing/2014/main" id="{6E0D4921-34F5-42F8-B2ED-AEBE94A35BCE}"/>
              </a:ext>
            </a:extLst>
          </p:cNvPr>
          <p:cNvSpPr/>
          <p:nvPr/>
        </p:nvSpPr>
        <p:spPr>
          <a:xfrm>
            <a:off x="10051091" y="5300844"/>
            <a:ext cx="1015978" cy="321752"/>
          </a:xfrm>
          <a:prstGeom prst="parallelogram">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Parallelogram 11">
            <a:extLst>
              <a:ext uri="{FF2B5EF4-FFF2-40B4-BE49-F238E27FC236}">
                <a16:creationId xmlns:a16="http://schemas.microsoft.com/office/drawing/2014/main" id="{637C1653-BC22-4600-92EF-EE15EBD546A6}"/>
              </a:ext>
            </a:extLst>
          </p:cNvPr>
          <p:cNvSpPr/>
          <p:nvPr/>
        </p:nvSpPr>
        <p:spPr>
          <a:xfrm>
            <a:off x="10051091" y="5883667"/>
            <a:ext cx="1015978" cy="321752"/>
          </a:xfrm>
          <a:prstGeom prst="parallelogram">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BB0C9CE9-3B91-430A-BB7D-B0B3A1AA76B2}"/>
              </a:ext>
            </a:extLst>
          </p:cNvPr>
          <p:cNvSpPr/>
          <p:nvPr/>
        </p:nvSpPr>
        <p:spPr>
          <a:xfrm>
            <a:off x="5090474" y="2523039"/>
            <a:ext cx="1102331" cy="65253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C8F8B385-C90C-49E9-B7DC-85389D0AF127}"/>
              </a:ext>
            </a:extLst>
          </p:cNvPr>
          <p:cNvSpPr/>
          <p:nvPr/>
        </p:nvSpPr>
        <p:spPr>
          <a:xfrm>
            <a:off x="9554233" y="4279251"/>
            <a:ext cx="664423" cy="49945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4" name="Google Shape;130;p24">
            <a:extLst>
              <a:ext uri="{FF2B5EF4-FFF2-40B4-BE49-F238E27FC236}">
                <a16:creationId xmlns:a16="http://schemas.microsoft.com/office/drawing/2014/main" id="{A01E3BF8-389A-41FA-B5D0-07BA46944D72}"/>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ARCHITECTURE</a:t>
            </a:r>
          </a:p>
        </p:txBody>
      </p:sp>
    </p:spTree>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ga48cdc7a60_0_40"/>
          <p:cNvSpPr txBox="1">
            <a:spLocks noGrp="1"/>
          </p:cNvSpPr>
          <p:nvPr>
            <p:ph type="title" idx="4294967295"/>
          </p:nvPr>
        </p:nvSpPr>
        <p:spPr>
          <a:xfrm>
            <a:off x="731700" y="874953"/>
            <a:ext cx="9603300" cy="62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200"/>
              <a:buNone/>
            </a:pPr>
            <a:r>
              <a:rPr lang="en-US" b="1">
                <a:solidFill>
                  <a:srgbClr val="CC0000"/>
                </a:solidFill>
              </a:rPr>
              <a:t>Understanding soft drink bottling process</a:t>
            </a:r>
            <a:endParaRPr b="1">
              <a:solidFill>
                <a:srgbClr val="CC0000"/>
              </a:solidFill>
            </a:endParaRPr>
          </a:p>
        </p:txBody>
      </p:sp>
      <p:sp>
        <p:nvSpPr>
          <p:cNvPr id="296" name="Google Shape;296;ga48cdc7a60_0_40"/>
          <p:cNvSpPr txBox="1"/>
          <p:nvPr/>
        </p:nvSpPr>
        <p:spPr>
          <a:xfrm>
            <a:off x="412043" y="3429001"/>
            <a:ext cx="11534151" cy="3315928"/>
          </a:xfrm>
          <a:prstGeom prst="rect">
            <a:avLst/>
          </a:prstGeom>
          <a:noFill/>
          <a:ln>
            <a:noFill/>
          </a:ln>
        </p:spPr>
        <p:txBody>
          <a:bodyPr spcFirstLastPara="1" wrap="square" lIns="91425" tIns="91425" rIns="91425" bIns="91425" anchor="ctr" anchorCtr="0">
            <a:noAutofit/>
          </a:bodyPr>
          <a:lstStyle/>
          <a:p>
            <a:pPr marL="465750" marR="0" lvl="0" indent="-28575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Gill Sans"/>
                <a:ea typeface="Gill Sans"/>
                <a:cs typeface="Gill Sans"/>
                <a:sym typeface="Gill Sans"/>
              </a:rPr>
              <a:t>PREFORM: Machine that produces a tube-like object.</a:t>
            </a:r>
            <a:endParaRPr sz="1600" b="0" i="0" u="none" strike="noStrike" cap="none" dirty="0">
              <a:solidFill>
                <a:srgbClr val="000000"/>
              </a:solidFill>
              <a:latin typeface="Gill Sans"/>
              <a:ea typeface="Gill Sans"/>
              <a:cs typeface="Gill Sans"/>
              <a:sym typeface="Gill Sans"/>
            </a:endParaRPr>
          </a:p>
          <a:p>
            <a:pPr marL="465750" marR="0" lvl="0" indent="-28575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Gill Sans"/>
                <a:ea typeface="Gill Sans"/>
                <a:cs typeface="Gill Sans"/>
                <a:sym typeface="Gill Sans"/>
              </a:rPr>
              <a:t>BLOWER: The output of the above process is the input for this process. The preform object is </a:t>
            </a:r>
            <a:r>
              <a:rPr lang="en-US" sz="1600" b="0" i="0" u="none" strike="noStrike" cap="none" dirty="0" err="1">
                <a:solidFill>
                  <a:srgbClr val="000000"/>
                </a:solidFill>
                <a:latin typeface="Gill Sans"/>
                <a:ea typeface="Gill Sans"/>
                <a:cs typeface="Gill Sans"/>
                <a:sym typeface="Gill Sans"/>
              </a:rPr>
              <a:t>moulded</a:t>
            </a:r>
            <a:r>
              <a:rPr lang="en-US" sz="1600" b="0" i="0" u="none" strike="noStrike" cap="none" dirty="0">
                <a:solidFill>
                  <a:srgbClr val="000000"/>
                </a:solidFill>
                <a:latin typeface="Gill Sans"/>
                <a:ea typeface="Gill Sans"/>
                <a:cs typeface="Gill Sans"/>
                <a:sym typeface="Gill Sans"/>
              </a:rPr>
              <a:t> into a bottle by this machine.</a:t>
            </a:r>
            <a:endParaRPr sz="1600" b="0" i="0" u="none" strike="noStrike" cap="none" dirty="0">
              <a:solidFill>
                <a:srgbClr val="000000"/>
              </a:solidFill>
              <a:latin typeface="Gill Sans"/>
              <a:ea typeface="Gill Sans"/>
              <a:cs typeface="Gill Sans"/>
              <a:sym typeface="Gill Sans"/>
            </a:endParaRPr>
          </a:p>
          <a:p>
            <a:pPr marL="465750" marR="0" lvl="0" indent="-28575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Gill Sans"/>
                <a:ea typeface="Gill Sans"/>
                <a:cs typeface="Gill Sans"/>
                <a:sym typeface="Gill Sans"/>
              </a:rPr>
              <a:t>PLASMAX: The machine that adds an extra glass layer to the bottle to prevent loss of carbon dioxide and vitamins.</a:t>
            </a:r>
            <a:endParaRPr sz="1600" b="0" i="0" u="none" strike="noStrike" cap="none" dirty="0">
              <a:solidFill>
                <a:srgbClr val="000000"/>
              </a:solidFill>
              <a:latin typeface="Gill Sans"/>
              <a:ea typeface="Gill Sans"/>
              <a:cs typeface="Gill Sans"/>
              <a:sym typeface="Gill Sans"/>
            </a:endParaRPr>
          </a:p>
          <a:p>
            <a:pPr marL="465750" marR="0" lvl="0" indent="-28575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Gill Sans"/>
                <a:ea typeface="Gill Sans"/>
                <a:cs typeface="Gill Sans"/>
                <a:sym typeface="Gill Sans"/>
              </a:rPr>
              <a:t>FILLER: The machine that fills the bottles with soft drink.</a:t>
            </a:r>
            <a:endParaRPr sz="1600" b="0" i="0" u="none" strike="noStrike" cap="none" dirty="0">
              <a:solidFill>
                <a:srgbClr val="000000"/>
              </a:solidFill>
              <a:latin typeface="Gill Sans"/>
              <a:ea typeface="Gill Sans"/>
              <a:cs typeface="Gill Sans"/>
              <a:sym typeface="Gill Sans"/>
            </a:endParaRPr>
          </a:p>
          <a:p>
            <a:pPr marL="465750" marR="0" lvl="0" indent="-28575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Gill Sans"/>
                <a:ea typeface="Gill Sans"/>
                <a:cs typeface="Gill Sans"/>
                <a:sym typeface="Gill Sans"/>
              </a:rPr>
              <a:t>DATE CODER: The machine that encodes the date of packaging on the bottles.</a:t>
            </a:r>
            <a:endParaRPr sz="1600" b="0" i="0" u="none" strike="noStrike" cap="none" dirty="0">
              <a:solidFill>
                <a:srgbClr val="000000"/>
              </a:solidFill>
              <a:latin typeface="Gill Sans"/>
              <a:ea typeface="Gill Sans"/>
              <a:cs typeface="Gill Sans"/>
              <a:sym typeface="Gill Sans"/>
            </a:endParaRPr>
          </a:p>
          <a:p>
            <a:pPr marL="465750" marR="0" lvl="0" indent="-28575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Gill Sans"/>
                <a:ea typeface="Gill Sans"/>
                <a:cs typeface="Gill Sans"/>
                <a:sym typeface="Gill Sans"/>
              </a:rPr>
              <a:t>LABELLER: The machine that labels the bottles with brand name.</a:t>
            </a:r>
            <a:endParaRPr sz="1600" b="0" i="0" u="none" strike="noStrike" cap="none" dirty="0">
              <a:solidFill>
                <a:srgbClr val="000000"/>
              </a:solidFill>
              <a:latin typeface="Gill Sans"/>
              <a:ea typeface="Gill Sans"/>
              <a:cs typeface="Gill Sans"/>
              <a:sym typeface="Gill Sans"/>
            </a:endParaRPr>
          </a:p>
          <a:p>
            <a:pPr marL="465750" marR="0" lvl="0" indent="-28575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Gill Sans"/>
                <a:ea typeface="Gill Sans"/>
                <a:cs typeface="Gill Sans"/>
                <a:sym typeface="Gill Sans"/>
              </a:rPr>
              <a:t>PSP: The machine that packs loose bottles in film (pad shrink packer).</a:t>
            </a:r>
            <a:endParaRPr sz="1600" b="0" i="0" u="none" strike="noStrike" cap="none" dirty="0">
              <a:solidFill>
                <a:srgbClr val="000000"/>
              </a:solidFill>
              <a:latin typeface="Gill Sans"/>
              <a:ea typeface="Gill Sans"/>
              <a:cs typeface="Gill Sans"/>
              <a:sym typeface="Gill Sans"/>
            </a:endParaRPr>
          </a:p>
          <a:p>
            <a:pPr marL="465750" marR="0" lvl="0" indent="-28575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Gill Sans"/>
                <a:ea typeface="Gill Sans"/>
                <a:cs typeface="Gill Sans"/>
                <a:sym typeface="Gill Sans"/>
              </a:rPr>
              <a:t>PALLETIZER: Machine that stacks the bottles into cases.</a:t>
            </a:r>
            <a:endParaRPr sz="1600" b="0" i="0" u="none" strike="noStrike" cap="none" dirty="0">
              <a:solidFill>
                <a:srgbClr val="000000"/>
              </a:solidFill>
              <a:latin typeface="Gill Sans"/>
              <a:ea typeface="Gill Sans"/>
              <a:cs typeface="Gill Sans"/>
              <a:sym typeface="Gill Sans"/>
            </a:endParaRPr>
          </a:p>
          <a:p>
            <a:pPr marL="18000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000000"/>
              </a:solidFill>
              <a:latin typeface="Gill Sans"/>
              <a:ea typeface="Gill Sans"/>
              <a:cs typeface="Gill Sans"/>
              <a:sym typeface="Gill Sans"/>
            </a:endParaRPr>
          </a:p>
        </p:txBody>
      </p:sp>
      <p:pic>
        <p:nvPicPr>
          <p:cNvPr id="297" name="Google Shape;297;ga48cdc7a60_0_40"/>
          <p:cNvPicPr preferRelativeResize="0"/>
          <p:nvPr/>
        </p:nvPicPr>
        <p:blipFill rotWithShape="1">
          <a:blip r:embed="rId3">
            <a:alphaModFix/>
          </a:blip>
          <a:srcRect/>
          <a:stretch/>
        </p:blipFill>
        <p:spPr>
          <a:xfrm>
            <a:off x="2083803" y="1501353"/>
            <a:ext cx="8925943" cy="17393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6"/>
          <p:cNvSpPr txBox="1"/>
          <p:nvPr/>
        </p:nvSpPr>
        <p:spPr>
          <a:xfrm>
            <a:off x="452284" y="1539524"/>
            <a:ext cx="5873111" cy="452387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b="1" i="0" u="none" strike="noStrike" cap="none" dirty="0">
                <a:solidFill>
                  <a:schemeClr val="dk1"/>
                </a:solidFill>
                <a:latin typeface="Gill Sans"/>
                <a:ea typeface="Gill Sans"/>
                <a:cs typeface="Gill Sans"/>
                <a:sym typeface="Gill Sans"/>
              </a:rPr>
              <a:t>Importing the Data</a:t>
            </a:r>
            <a:endParaRPr sz="2000" b="1" i="0" u="none" strike="noStrike" cap="none" dirty="0">
              <a:solidFill>
                <a:schemeClr val="dk1"/>
              </a:solidFill>
              <a:latin typeface="Gill Sans"/>
              <a:ea typeface="Gill Sans"/>
              <a:cs typeface="Gill Sans"/>
              <a:sym typeface="Gill Sans"/>
            </a:endParaRPr>
          </a:p>
          <a:p>
            <a:pPr marL="685800" marR="0" lvl="1" indent="-241300" algn="l" rtl="0">
              <a:lnSpc>
                <a:spcPct val="120000"/>
              </a:lnSpc>
              <a:spcBef>
                <a:spcPts val="50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Data is read using </a:t>
            </a:r>
            <a:r>
              <a:rPr lang="en-US" sz="2000" b="0" i="0" u="none" strike="noStrike" cap="none" dirty="0" err="1">
                <a:solidFill>
                  <a:schemeClr val="dk1"/>
                </a:solidFill>
                <a:latin typeface="Gill Sans"/>
                <a:ea typeface="Gill Sans"/>
                <a:cs typeface="Gill Sans"/>
                <a:sym typeface="Gill Sans"/>
              </a:rPr>
              <a:t>influxDB</a:t>
            </a:r>
            <a:r>
              <a:rPr lang="en-US" sz="2000" b="0" i="0" u="none" strike="noStrike" cap="none" dirty="0">
                <a:solidFill>
                  <a:schemeClr val="dk1"/>
                </a:solidFill>
                <a:latin typeface="Gill Sans"/>
                <a:ea typeface="Gill Sans"/>
                <a:cs typeface="Gill Sans"/>
                <a:sym typeface="Gill Sans"/>
              </a:rPr>
              <a:t> and extracted</a:t>
            </a:r>
            <a:endParaRPr sz="2000" b="0" i="0" u="none" strike="noStrike" cap="none" dirty="0">
              <a:solidFill>
                <a:srgbClr val="000000"/>
              </a:solidFill>
              <a:latin typeface="Arial"/>
              <a:ea typeface="Arial"/>
              <a:cs typeface="Arial"/>
              <a:sym typeface="Arial"/>
            </a:endParaRPr>
          </a:p>
          <a:p>
            <a:pPr marL="685800" marR="0" lvl="1" indent="-241300" algn="l" rtl="0">
              <a:lnSpc>
                <a:spcPct val="120000"/>
              </a:lnSpc>
              <a:spcBef>
                <a:spcPts val="50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Data has been imported into python </a:t>
            </a:r>
            <a:endParaRPr sz="2000" b="0" i="0" u="none" strike="noStrike" cap="none" dirty="0">
              <a:solidFill>
                <a:srgbClr val="000000"/>
              </a:solidFill>
              <a:latin typeface="Arial"/>
              <a:ea typeface="Arial"/>
              <a:cs typeface="Arial"/>
              <a:sym typeface="Arial"/>
            </a:endParaRPr>
          </a:p>
          <a:p>
            <a:pPr marL="685800" marR="0" lvl="1" indent="-241300" algn="l" rtl="0">
              <a:lnSpc>
                <a:spcPct val="120000"/>
              </a:lnSpc>
              <a:spcBef>
                <a:spcPts val="50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Converted to .csv file</a:t>
            </a:r>
            <a:endParaRPr sz="2000" b="0" i="0" u="none" strike="noStrike" cap="none" dirty="0">
              <a:solidFill>
                <a:srgbClr val="000000"/>
              </a:solidFill>
              <a:latin typeface="Arial"/>
              <a:ea typeface="Arial"/>
              <a:cs typeface="Arial"/>
              <a:sym typeface="Arial"/>
            </a:endParaRPr>
          </a:p>
          <a:p>
            <a:pPr marL="457200" marR="0" lvl="1" indent="0" algn="l" rtl="0">
              <a:lnSpc>
                <a:spcPct val="120000"/>
              </a:lnSpc>
              <a:spcBef>
                <a:spcPts val="500"/>
              </a:spcBef>
              <a:spcAft>
                <a:spcPts val="0"/>
              </a:spcAft>
              <a:buClr>
                <a:schemeClr val="accent1"/>
              </a:buClr>
              <a:buSzPts val="1800"/>
              <a:buFont typeface="Arial"/>
              <a:buNone/>
            </a:pPr>
            <a:endParaRPr sz="2000" b="0" i="0" u="none" strike="noStrike" cap="none" dirty="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b="1" i="0" u="none" strike="noStrike" cap="none" dirty="0">
                <a:solidFill>
                  <a:schemeClr val="dk1"/>
                </a:solidFill>
                <a:latin typeface="Gill Sans"/>
                <a:ea typeface="Gill Sans"/>
                <a:cs typeface="Gill Sans"/>
                <a:sym typeface="Gill Sans"/>
              </a:rPr>
              <a:t>Assumptions</a:t>
            </a:r>
            <a:endParaRPr sz="2000" b="1" i="0" u="none" strike="noStrike" cap="none" dirty="0">
              <a:solidFill>
                <a:schemeClr val="dk1"/>
              </a:solidFill>
              <a:latin typeface="Gill Sans"/>
              <a:ea typeface="Gill Sans"/>
              <a:cs typeface="Gill Sans"/>
              <a:sym typeface="Gill Sans"/>
            </a:endParaRPr>
          </a:p>
          <a:p>
            <a:pPr marL="685800" marR="0" lvl="1" indent="-241300" algn="l" rtl="0">
              <a:lnSpc>
                <a:spcPct val="120000"/>
              </a:lnSpc>
              <a:spcBef>
                <a:spcPts val="50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Data procured is a real time data</a:t>
            </a:r>
            <a:endParaRPr sz="2000" b="0" i="0" u="none" strike="noStrike" cap="none" dirty="0">
              <a:solidFill>
                <a:srgbClr val="000000"/>
              </a:solidFill>
              <a:latin typeface="Arial"/>
              <a:ea typeface="Arial"/>
              <a:cs typeface="Arial"/>
              <a:sym typeface="Arial"/>
            </a:endParaRPr>
          </a:p>
          <a:p>
            <a:pPr marL="685800" marR="0" lvl="1" indent="-241300" algn="l" rtl="0">
              <a:lnSpc>
                <a:spcPct val="120000"/>
              </a:lnSpc>
              <a:spcBef>
                <a:spcPts val="50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It is assumed that data does not contain any planned maintenance or shutdowns</a:t>
            </a:r>
            <a:endParaRPr sz="2000" b="0" i="0" u="none" strike="noStrike" cap="none" dirty="0">
              <a:solidFill>
                <a:schemeClr val="dk1"/>
              </a:solidFill>
              <a:latin typeface="Arial"/>
              <a:ea typeface="Arial"/>
              <a:cs typeface="Arial"/>
              <a:sym typeface="Arial"/>
            </a:endParaRPr>
          </a:p>
          <a:p>
            <a:pPr marL="228600" marR="0" lvl="0" indent="-101600" algn="l" rtl="0">
              <a:lnSpc>
                <a:spcPct val="120000"/>
              </a:lnSpc>
              <a:spcBef>
                <a:spcPts val="1000"/>
              </a:spcBef>
              <a:spcAft>
                <a:spcPts val="0"/>
              </a:spcAft>
              <a:buClr>
                <a:schemeClr val="accent1"/>
              </a:buClr>
              <a:buSzPts val="2000"/>
              <a:buFont typeface="Arial"/>
              <a:buNone/>
            </a:pPr>
            <a:endParaRPr sz="2000" b="0" i="0" u="none" strike="noStrike" cap="none" dirty="0">
              <a:solidFill>
                <a:schemeClr val="dk1"/>
              </a:solidFill>
              <a:latin typeface="Arial"/>
              <a:ea typeface="Arial"/>
              <a:cs typeface="Arial"/>
              <a:sym typeface="Arial"/>
            </a:endParaRPr>
          </a:p>
        </p:txBody>
      </p:sp>
      <p:pic>
        <p:nvPicPr>
          <p:cNvPr id="304" name="Google Shape;304;p6"/>
          <p:cNvPicPr preferRelativeResize="0"/>
          <p:nvPr/>
        </p:nvPicPr>
        <p:blipFill rotWithShape="1">
          <a:blip r:embed="rId3">
            <a:alphaModFix/>
          </a:blip>
          <a:srcRect/>
          <a:stretch/>
        </p:blipFill>
        <p:spPr>
          <a:xfrm>
            <a:off x="6096000" y="2007081"/>
            <a:ext cx="5982770" cy="3588760"/>
          </a:xfrm>
          <a:prstGeom prst="rect">
            <a:avLst/>
          </a:prstGeom>
          <a:noFill/>
          <a:ln>
            <a:noFill/>
          </a:ln>
        </p:spPr>
      </p:pic>
      <p:sp>
        <p:nvSpPr>
          <p:cNvPr id="5" name="Google Shape;130;p24">
            <a:extLst>
              <a:ext uri="{FF2B5EF4-FFF2-40B4-BE49-F238E27FC236}">
                <a16:creationId xmlns:a16="http://schemas.microsoft.com/office/drawing/2014/main" id="{F3B1CAEC-2F02-47A5-BC31-97256671E789}"/>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INFLUXDB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Google Shape;311;ga5d35b2bc2_0_34"/>
          <p:cNvSpPr txBox="1">
            <a:spLocks noGrp="1"/>
          </p:cNvSpPr>
          <p:nvPr>
            <p:ph type="body" idx="1"/>
          </p:nvPr>
        </p:nvSpPr>
        <p:spPr>
          <a:xfrm>
            <a:off x="239081" y="1530077"/>
            <a:ext cx="6525513" cy="4231626"/>
          </a:xfrm>
          <a:prstGeom prst="rect">
            <a:avLst/>
          </a:prstGeom>
          <a:noFill/>
          <a:ln>
            <a:noFill/>
          </a:ln>
        </p:spPr>
        <p:txBody>
          <a:bodyPr spcFirstLastPara="1" wrap="square" lIns="91425" tIns="45700" rIns="91425" bIns="45700" anchor="t" anchorCtr="0">
            <a:noAutofit/>
          </a:bodyPr>
          <a:lstStyle/>
          <a:p>
            <a:pPr marL="457200" lvl="0" indent="-342900" algn="l" rtl="0">
              <a:lnSpc>
                <a:spcPct val="120000"/>
              </a:lnSpc>
              <a:spcBef>
                <a:spcPts val="1000"/>
              </a:spcBef>
              <a:spcAft>
                <a:spcPts val="0"/>
              </a:spcAft>
              <a:buSzPts val="1800"/>
              <a:buAutoNum type="arabicPeriod"/>
            </a:pPr>
            <a:r>
              <a:rPr lang="en-US" dirty="0"/>
              <a:t>Create a batch file (.bat)</a:t>
            </a:r>
            <a:endParaRPr dirty="0"/>
          </a:p>
          <a:p>
            <a:pPr marL="457200" lvl="0" indent="-342900" algn="l" rtl="0">
              <a:lnSpc>
                <a:spcPct val="120000"/>
              </a:lnSpc>
              <a:spcBef>
                <a:spcPts val="0"/>
              </a:spcBef>
              <a:spcAft>
                <a:spcPts val="0"/>
              </a:spcAft>
              <a:buSzPts val="1800"/>
              <a:buAutoNum type="arabicPeriod"/>
            </a:pPr>
            <a:r>
              <a:rPr lang="en-US" dirty="0"/>
              <a:t>Enter the code in the batch file to execute the python script</a:t>
            </a:r>
            <a:endParaRPr dirty="0"/>
          </a:p>
          <a:p>
            <a:pPr marL="457200" lvl="0" indent="-342900" algn="l" rtl="0">
              <a:lnSpc>
                <a:spcPct val="120000"/>
              </a:lnSpc>
              <a:spcBef>
                <a:spcPts val="0"/>
              </a:spcBef>
              <a:spcAft>
                <a:spcPts val="0"/>
              </a:spcAft>
              <a:buSzPts val="1800"/>
              <a:buAutoNum type="arabicPeriod"/>
            </a:pPr>
            <a:r>
              <a:rPr lang="en-US" dirty="0"/>
              <a:t>Verify that the batch file is working by running it (double clicking). If the batch script is running without errors, then we can go ahead with scheduling or automating it</a:t>
            </a:r>
            <a:endParaRPr dirty="0"/>
          </a:p>
          <a:p>
            <a:pPr marL="457200" lvl="0" indent="-342900" algn="l" rtl="0">
              <a:lnSpc>
                <a:spcPct val="120000"/>
              </a:lnSpc>
              <a:spcBef>
                <a:spcPts val="0"/>
              </a:spcBef>
              <a:spcAft>
                <a:spcPts val="0"/>
              </a:spcAft>
              <a:buSzPts val="1800"/>
              <a:buAutoNum type="arabicPeriod"/>
            </a:pPr>
            <a:r>
              <a:rPr lang="en-US" dirty="0"/>
              <a:t>Open Windows Scheduler in your Computer or Laptop</a:t>
            </a:r>
            <a:endParaRPr dirty="0"/>
          </a:p>
          <a:p>
            <a:pPr marL="457200" lvl="0" indent="-342900" algn="l" rtl="0">
              <a:lnSpc>
                <a:spcPct val="120000"/>
              </a:lnSpc>
              <a:spcBef>
                <a:spcPts val="0"/>
              </a:spcBef>
              <a:spcAft>
                <a:spcPts val="0"/>
              </a:spcAft>
              <a:buSzPts val="1800"/>
              <a:buAutoNum type="arabicPeriod"/>
            </a:pPr>
            <a:r>
              <a:rPr lang="en-US" dirty="0"/>
              <a:t>Schedule the batch file to run on a daily/hourly  or any desired schedule</a:t>
            </a:r>
            <a:endParaRPr dirty="0"/>
          </a:p>
        </p:txBody>
      </p:sp>
      <p:pic>
        <p:nvPicPr>
          <p:cNvPr id="312" name="Google Shape;312;ga5d35b2bc2_0_34"/>
          <p:cNvPicPr preferRelativeResize="0"/>
          <p:nvPr/>
        </p:nvPicPr>
        <p:blipFill rotWithShape="1">
          <a:blip r:embed="rId3">
            <a:alphaModFix/>
          </a:blip>
          <a:srcRect/>
          <a:stretch/>
        </p:blipFill>
        <p:spPr>
          <a:xfrm>
            <a:off x="6764594" y="1530077"/>
            <a:ext cx="5348748" cy="4032304"/>
          </a:xfrm>
          <a:prstGeom prst="rect">
            <a:avLst/>
          </a:prstGeom>
          <a:noFill/>
          <a:ln>
            <a:noFill/>
          </a:ln>
        </p:spPr>
      </p:pic>
      <p:sp>
        <p:nvSpPr>
          <p:cNvPr id="5" name="Google Shape;130;p24">
            <a:extLst>
              <a:ext uri="{FF2B5EF4-FFF2-40B4-BE49-F238E27FC236}">
                <a16:creationId xmlns:a16="http://schemas.microsoft.com/office/drawing/2014/main" id="{B9ECBFF5-BCD8-4F7B-9CB8-FFC90B1A93A9}"/>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AUTOMATION OF INFLUXDB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a5d35b2bc2_0_40"/>
          <p:cNvSpPr txBox="1">
            <a:spLocks noGrp="1"/>
          </p:cNvSpPr>
          <p:nvPr>
            <p:ph type="title"/>
          </p:nvPr>
        </p:nvSpPr>
        <p:spPr>
          <a:xfrm>
            <a:off x="1451579" y="804519"/>
            <a:ext cx="9603300" cy="104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endParaRPr/>
          </a:p>
        </p:txBody>
      </p:sp>
      <p:sp>
        <p:nvSpPr>
          <p:cNvPr id="319" name="Google Shape;319;ga5d35b2bc2_0_40"/>
          <p:cNvSpPr txBox="1">
            <a:spLocks noGrp="1"/>
          </p:cNvSpPr>
          <p:nvPr>
            <p:ph type="body" idx="1"/>
          </p:nvPr>
        </p:nvSpPr>
        <p:spPr>
          <a:xfrm>
            <a:off x="1451579" y="2015732"/>
            <a:ext cx="9603300" cy="34506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pic>
        <p:nvPicPr>
          <p:cNvPr id="320" name="Google Shape;320;ga5d35b2bc2_0_40"/>
          <p:cNvPicPr preferRelativeResize="0"/>
          <p:nvPr/>
        </p:nvPicPr>
        <p:blipFill rotWithShape="1">
          <a:blip r:embed="rId3">
            <a:alphaModFix/>
          </a:blip>
          <a:srcRect/>
          <a:stretch/>
        </p:blipFill>
        <p:spPr>
          <a:xfrm>
            <a:off x="285137" y="627538"/>
            <a:ext cx="11602065" cy="59130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7"/>
          <p:cNvSpPr txBox="1"/>
          <p:nvPr/>
        </p:nvSpPr>
        <p:spPr>
          <a:xfrm>
            <a:off x="367443" y="1637036"/>
            <a:ext cx="6605435" cy="4487650"/>
          </a:xfrm>
          <a:prstGeom prst="rect">
            <a:avLst/>
          </a:prstGeom>
          <a:noFill/>
          <a:ln>
            <a:noFill/>
          </a:ln>
        </p:spPr>
        <p:txBody>
          <a:bodyPr spcFirstLastPara="1" wrap="square" lIns="91425" tIns="45700" rIns="91425" bIns="45700" anchor="t" anchorCtr="0">
            <a:normAutofit/>
          </a:bodyPr>
          <a:lstStyle/>
          <a:p>
            <a:pPr marL="457200" marR="0" lvl="0" indent="-355600" algn="just" rtl="0">
              <a:lnSpc>
                <a:spcPct val="115000"/>
              </a:lnSpc>
              <a:spcBef>
                <a:spcPts val="120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Our dataset has 1364797 rows and 18 columns, and this is data for 10 days from 16 Aug to 26 Aug</a:t>
            </a:r>
          </a:p>
          <a:p>
            <a:pPr marL="457200" marR="0" lvl="0" indent="-355600" algn="just" rtl="0">
              <a:lnSpc>
                <a:spcPct val="115000"/>
              </a:lnSpc>
              <a:spcBef>
                <a:spcPts val="1200"/>
              </a:spcBef>
              <a:spcAft>
                <a:spcPts val="0"/>
              </a:spcAft>
              <a:buClr>
                <a:schemeClr val="accent1"/>
              </a:buClr>
              <a:buSzPts val="2000"/>
              <a:buFont typeface="Arial"/>
              <a:buChar char="•"/>
            </a:pPr>
            <a:endParaRPr sz="2000" b="0" i="0" u="none" strike="noStrike" cap="none" dirty="0">
              <a:solidFill>
                <a:schemeClr val="dk1"/>
              </a:solidFill>
              <a:latin typeface="Gill Sans"/>
              <a:ea typeface="Gill Sans"/>
              <a:cs typeface="Gill Sans"/>
              <a:sym typeface="Gill Sans"/>
            </a:endParaRPr>
          </a:p>
          <a:p>
            <a:pPr marL="457200" marR="0" lvl="0" indent="-355600" algn="just" rtl="0">
              <a:lnSpc>
                <a:spcPct val="115000"/>
              </a:lnSpc>
              <a:spcBef>
                <a:spcPts val="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Ignored unnecessary columns and taken only Time, Blower , Filler and Labeler in Beverage </a:t>
            </a:r>
            <a:r>
              <a:rPr lang="en-US" sz="2000" b="0" i="0" u="none" strike="noStrike" cap="none" dirty="0" err="1">
                <a:solidFill>
                  <a:schemeClr val="dk1"/>
                </a:solidFill>
                <a:latin typeface="Gill Sans"/>
                <a:ea typeface="Gill Sans"/>
                <a:cs typeface="Gill Sans"/>
                <a:sym typeface="Gill Sans"/>
              </a:rPr>
              <a:t>Dataframe</a:t>
            </a:r>
            <a:endParaRPr lang="en-US" sz="2000" b="0" i="0" u="none" strike="noStrike" cap="none" dirty="0">
              <a:solidFill>
                <a:schemeClr val="dk1"/>
              </a:solidFill>
              <a:latin typeface="Gill Sans"/>
              <a:ea typeface="Gill Sans"/>
              <a:cs typeface="Gill Sans"/>
              <a:sym typeface="Gill Sans"/>
            </a:endParaRPr>
          </a:p>
          <a:p>
            <a:pPr marL="457200" marR="0" lvl="0" indent="-355600" algn="just" rtl="0">
              <a:lnSpc>
                <a:spcPct val="115000"/>
              </a:lnSpc>
              <a:spcBef>
                <a:spcPts val="0"/>
              </a:spcBef>
              <a:spcAft>
                <a:spcPts val="0"/>
              </a:spcAft>
              <a:buClr>
                <a:schemeClr val="accent1"/>
              </a:buClr>
              <a:buSzPts val="2000"/>
              <a:buFont typeface="Arial"/>
              <a:buChar char="•"/>
            </a:pPr>
            <a:endParaRPr sz="2000" b="0" i="0" u="none" strike="noStrike" cap="none" dirty="0">
              <a:solidFill>
                <a:schemeClr val="dk1"/>
              </a:solidFill>
              <a:latin typeface="Gill Sans"/>
              <a:ea typeface="Gill Sans"/>
              <a:cs typeface="Gill Sans"/>
              <a:sym typeface="Gill Sans"/>
            </a:endParaRPr>
          </a:p>
          <a:p>
            <a:pPr marL="457200" marR="0" lvl="0" indent="-355600" algn="just" rtl="0">
              <a:lnSpc>
                <a:spcPct val="115000"/>
              </a:lnSpc>
              <a:spcBef>
                <a:spcPts val="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To get some insights from the data we have aggregated the values on Hourly basis and then plotted it</a:t>
            </a:r>
            <a:endParaRPr sz="2000" b="0"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dk1"/>
              </a:solidFill>
              <a:latin typeface="Gill Sans"/>
              <a:ea typeface="Gill Sans"/>
              <a:cs typeface="Gill Sans"/>
              <a:sym typeface="Gill Sans"/>
            </a:endParaRPr>
          </a:p>
          <a:p>
            <a:pPr marL="228600" marR="0" lvl="0" indent="-101600" algn="l" rtl="0">
              <a:lnSpc>
                <a:spcPct val="120000"/>
              </a:lnSpc>
              <a:spcBef>
                <a:spcPts val="1200"/>
              </a:spcBef>
              <a:spcAft>
                <a:spcPts val="0"/>
              </a:spcAft>
              <a:buClr>
                <a:schemeClr val="accent1"/>
              </a:buClr>
              <a:buSzPts val="2000"/>
              <a:buFont typeface="Arial"/>
              <a:buNone/>
            </a:pPr>
            <a:endParaRPr sz="2000" b="0" i="0" u="none" strike="noStrike" cap="none" dirty="0">
              <a:solidFill>
                <a:schemeClr val="dk1"/>
              </a:solidFill>
              <a:latin typeface="Arial"/>
              <a:ea typeface="Arial"/>
              <a:cs typeface="Arial"/>
              <a:sym typeface="Arial"/>
            </a:endParaRPr>
          </a:p>
        </p:txBody>
      </p:sp>
      <p:sp>
        <p:nvSpPr>
          <p:cNvPr id="5" name="Google Shape;130;p24">
            <a:extLst>
              <a:ext uri="{FF2B5EF4-FFF2-40B4-BE49-F238E27FC236}">
                <a16:creationId xmlns:a16="http://schemas.microsoft.com/office/drawing/2014/main" id="{06C401EC-2161-416A-B503-010643B515F2}"/>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EDA and FEATURE ENGINEERING</a:t>
            </a:r>
          </a:p>
        </p:txBody>
      </p:sp>
      <p:pic>
        <p:nvPicPr>
          <p:cNvPr id="6" name="Picture 5">
            <a:extLst>
              <a:ext uri="{FF2B5EF4-FFF2-40B4-BE49-F238E27FC236}">
                <a16:creationId xmlns:a16="http://schemas.microsoft.com/office/drawing/2014/main" id="{33AD4D6B-360B-411E-BEAC-63EF27A6F03A}"/>
              </a:ext>
            </a:extLst>
          </p:cNvPr>
          <p:cNvPicPr>
            <a:picLocks noChangeAspect="1"/>
          </p:cNvPicPr>
          <p:nvPr/>
        </p:nvPicPr>
        <p:blipFill rotWithShape="1">
          <a:blip r:embed="rId3"/>
          <a:srcRect l="35799" t="32605" r="44407" b="15436"/>
          <a:stretch/>
        </p:blipFill>
        <p:spPr>
          <a:xfrm>
            <a:off x="7777777" y="1040055"/>
            <a:ext cx="3770058" cy="556672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4" name="Google Shape;334;ga5d35b2bc2_0_0"/>
          <p:cNvPicPr preferRelativeResize="0"/>
          <p:nvPr/>
        </p:nvPicPr>
        <p:blipFill rotWithShape="1">
          <a:blip r:embed="rId3">
            <a:alphaModFix/>
          </a:blip>
          <a:srcRect l="6775" t="30067" r="39191" b="9492"/>
          <a:stretch/>
        </p:blipFill>
        <p:spPr>
          <a:xfrm>
            <a:off x="843423" y="1014213"/>
            <a:ext cx="10505154" cy="5245887"/>
          </a:xfrm>
          <a:prstGeom prst="rect">
            <a:avLst/>
          </a:prstGeom>
          <a:noFill/>
          <a:ln>
            <a:noFill/>
          </a:ln>
        </p:spPr>
      </p:pic>
      <p:sp>
        <p:nvSpPr>
          <p:cNvPr id="335" name="Google Shape;335;ga5d35b2bc2_0_0"/>
          <p:cNvSpPr txBox="1"/>
          <p:nvPr/>
        </p:nvSpPr>
        <p:spPr>
          <a:xfrm>
            <a:off x="822954" y="5896249"/>
            <a:ext cx="9057000" cy="521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dirty="0">
                <a:solidFill>
                  <a:schemeClr val="dk1"/>
                </a:solidFill>
                <a:latin typeface="Gill Sans"/>
                <a:ea typeface="Gill Sans"/>
                <a:cs typeface="Gill Sans"/>
                <a:sym typeface="Gill Sans"/>
              </a:rPr>
              <a:t>This heatmap tells us about the correlation between the variables.</a:t>
            </a:r>
            <a:endParaRPr sz="2000" b="0" i="0" u="none" strike="noStrike" cap="none" dirty="0">
              <a:solidFill>
                <a:schemeClr val="dk1"/>
              </a:solidFill>
              <a:latin typeface="Gill Sans"/>
              <a:ea typeface="Gill Sans"/>
              <a:cs typeface="Gill Sans"/>
              <a:sym typeface="Gill Sans"/>
            </a:endParaRPr>
          </a:p>
        </p:txBody>
      </p:sp>
      <p:sp>
        <p:nvSpPr>
          <p:cNvPr id="7" name="Google Shape;130;p24">
            <a:extLst>
              <a:ext uri="{FF2B5EF4-FFF2-40B4-BE49-F238E27FC236}">
                <a16:creationId xmlns:a16="http://schemas.microsoft.com/office/drawing/2014/main" id="{5A27F7BE-F8FB-4FA0-80C9-27F8DC08540E}"/>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EDA and FEATURE ENGINEERING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2" name="Google Shape;342;ga5d35b2bc2_0_12"/>
          <p:cNvPicPr preferRelativeResize="0"/>
          <p:nvPr/>
        </p:nvPicPr>
        <p:blipFill rotWithShape="1">
          <a:blip r:embed="rId3">
            <a:alphaModFix/>
          </a:blip>
          <a:srcRect l="4581" t="35765" r="9772" b="25965"/>
          <a:stretch/>
        </p:blipFill>
        <p:spPr>
          <a:xfrm>
            <a:off x="467032" y="2302957"/>
            <a:ext cx="11257935" cy="3695249"/>
          </a:xfrm>
          <a:prstGeom prst="rect">
            <a:avLst/>
          </a:prstGeom>
          <a:noFill/>
          <a:ln>
            <a:noFill/>
          </a:ln>
        </p:spPr>
      </p:pic>
      <p:sp>
        <p:nvSpPr>
          <p:cNvPr id="343" name="Google Shape;343;ga5d35b2bc2_0_12"/>
          <p:cNvSpPr txBox="1"/>
          <p:nvPr/>
        </p:nvSpPr>
        <p:spPr>
          <a:xfrm>
            <a:off x="452284" y="1253857"/>
            <a:ext cx="10972800" cy="104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Gill Sans"/>
                <a:ea typeface="Gill Sans"/>
                <a:cs typeface="Gill Sans"/>
                <a:sym typeface="Gill Sans"/>
              </a:rPr>
              <a:t>This data is the output after the EDA and Feature Engineering. The given data tells us about the lagged time, total time difference and the machine condition, whether the machine is working or not. </a:t>
            </a:r>
            <a:endParaRPr sz="2000" b="0" i="0" u="none" strike="noStrike" cap="none" dirty="0">
              <a:solidFill>
                <a:srgbClr val="000000"/>
              </a:solidFill>
              <a:latin typeface="Gill Sans"/>
              <a:ea typeface="Gill Sans"/>
              <a:cs typeface="Gill Sans"/>
              <a:sym typeface="Gill Sans"/>
            </a:endParaRPr>
          </a:p>
        </p:txBody>
      </p:sp>
      <p:sp>
        <p:nvSpPr>
          <p:cNvPr id="7" name="Google Shape;130;p24">
            <a:extLst>
              <a:ext uri="{FF2B5EF4-FFF2-40B4-BE49-F238E27FC236}">
                <a16:creationId xmlns:a16="http://schemas.microsoft.com/office/drawing/2014/main" id="{31322AF9-4B24-4CA4-AB8F-AB72A0E45089}"/>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EDA and FEATURE ENGINEERING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50" name="Google Shape;350;ga2756fe3d9_0_18"/>
          <p:cNvPicPr preferRelativeResize="0"/>
          <p:nvPr/>
        </p:nvPicPr>
        <p:blipFill rotWithShape="1">
          <a:blip r:embed="rId3">
            <a:alphaModFix/>
          </a:blip>
          <a:srcRect l="13485" t="26760" r="8921" b="7078"/>
          <a:stretch/>
        </p:blipFill>
        <p:spPr>
          <a:xfrm>
            <a:off x="250722" y="1052052"/>
            <a:ext cx="11690556" cy="5565058"/>
          </a:xfrm>
          <a:prstGeom prst="rect">
            <a:avLst/>
          </a:prstGeom>
          <a:noFill/>
          <a:ln>
            <a:noFill/>
          </a:ln>
        </p:spPr>
      </p:pic>
      <p:sp>
        <p:nvSpPr>
          <p:cNvPr id="5" name="Google Shape;130;p24">
            <a:extLst>
              <a:ext uri="{FF2B5EF4-FFF2-40B4-BE49-F238E27FC236}">
                <a16:creationId xmlns:a16="http://schemas.microsoft.com/office/drawing/2014/main" id="{882B5D8A-CBF3-4167-904C-9B8BFE442788}"/>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HOURLY AGGREGATED VALUE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8" name="Google Shape;358;ga2756fe3d9_0_40"/>
          <p:cNvPicPr preferRelativeResize="0"/>
          <p:nvPr/>
        </p:nvPicPr>
        <p:blipFill rotWithShape="1">
          <a:blip r:embed="rId3">
            <a:alphaModFix/>
          </a:blip>
          <a:srcRect l="14235" t="25514" r="12159" b="8263"/>
          <a:stretch/>
        </p:blipFill>
        <p:spPr>
          <a:xfrm>
            <a:off x="1294351" y="1154941"/>
            <a:ext cx="9603298" cy="4863974"/>
          </a:xfrm>
          <a:prstGeom prst="rect">
            <a:avLst/>
          </a:prstGeom>
          <a:noFill/>
          <a:ln>
            <a:noFill/>
          </a:ln>
        </p:spPr>
      </p:pic>
      <p:sp>
        <p:nvSpPr>
          <p:cNvPr id="359" name="Google Shape;359;ga2756fe3d9_0_40"/>
          <p:cNvSpPr txBox="1"/>
          <p:nvPr/>
        </p:nvSpPr>
        <p:spPr>
          <a:xfrm>
            <a:off x="1294351" y="6018915"/>
            <a:ext cx="9603300" cy="465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dirty="0">
                <a:solidFill>
                  <a:schemeClr val="dk1"/>
                </a:solidFill>
                <a:latin typeface="Gill Sans"/>
                <a:ea typeface="Gill Sans"/>
                <a:cs typeface="Gill Sans"/>
                <a:sym typeface="Gill Sans"/>
              </a:rPr>
              <a:t>These plots tells us about the downtime of those machines</a:t>
            </a:r>
            <a:endParaRPr sz="2000" b="0" i="0" u="none" strike="noStrike" cap="none" dirty="0">
              <a:solidFill>
                <a:srgbClr val="000000"/>
              </a:solidFill>
              <a:latin typeface="Arial"/>
              <a:ea typeface="Arial"/>
              <a:cs typeface="Arial"/>
              <a:sym typeface="Arial"/>
            </a:endParaRPr>
          </a:p>
        </p:txBody>
      </p:sp>
      <p:sp>
        <p:nvSpPr>
          <p:cNvPr id="5" name="Google Shape;130;p24">
            <a:extLst>
              <a:ext uri="{FF2B5EF4-FFF2-40B4-BE49-F238E27FC236}">
                <a16:creationId xmlns:a16="http://schemas.microsoft.com/office/drawing/2014/main" id="{9206885C-44E0-497D-80AC-6794F2A32915}"/>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MACHINE DOWNTIME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Google Shape;155;p24">
            <a:extLst>
              <a:ext uri="{FF2B5EF4-FFF2-40B4-BE49-F238E27FC236}">
                <a16:creationId xmlns:a16="http://schemas.microsoft.com/office/drawing/2014/main" id="{40566147-E525-4A26-9D6E-16A83BCC65C2}"/>
              </a:ext>
            </a:extLst>
          </p:cNvPr>
          <p:cNvPicPr preferRelativeResize="0">
            <a:picLocks noGrp="1"/>
          </p:cNvPicPr>
          <p:nvPr>
            <p:ph type="pic" sz="quarter" idx="10"/>
          </p:nvPr>
        </p:nvPicPr>
        <p:blipFill rotWithShape="1">
          <a:blip r:embed="rId3">
            <a:alphaModFix/>
          </a:blip>
          <a:srcRect t="3640" b="3640"/>
          <a:stretch/>
        </p:blipFill>
        <p:spPr>
          <a:xfrm>
            <a:off x="86592" y="814534"/>
            <a:ext cx="2101128" cy="1912506"/>
          </a:xfrm>
          <a:prstGeom prst="rect">
            <a:avLst/>
          </a:prstGeom>
          <a:noFill/>
          <a:ln>
            <a:noFill/>
          </a:ln>
        </p:spPr>
      </p:pic>
      <p:pic>
        <p:nvPicPr>
          <p:cNvPr id="18" name="Google Shape;172;p24">
            <a:extLst>
              <a:ext uri="{FF2B5EF4-FFF2-40B4-BE49-F238E27FC236}">
                <a16:creationId xmlns:a16="http://schemas.microsoft.com/office/drawing/2014/main" id="{3D3ABFA7-BF67-4DFB-A3AF-D706CCC21260}"/>
              </a:ext>
            </a:extLst>
          </p:cNvPr>
          <p:cNvPicPr preferRelativeResize="0">
            <a:picLocks noGrp="1"/>
          </p:cNvPicPr>
          <p:nvPr>
            <p:ph type="pic" sz="quarter" idx="11"/>
          </p:nvPr>
        </p:nvPicPr>
        <p:blipFill rotWithShape="1">
          <a:blip r:embed="rId4">
            <a:alphaModFix/>
          </a:blip>
          <a:srcRect t="3640" b="3640"/>
          <a:stretch/>
        </p:blipFill>
        <p:spPr>
          <a:xfrm>
            <a:off x="2502767" y="814534"/>
            <a:ext cx="1957098" cy="1912506"/>
          </a:xfrm>
          <a:prstGeom prst="rect">
            <a:avLst/>
          </a:prstGeom>
          <a:noFill/>
          <a:ln>
            <a:noFill/>
          </a:ln>
        </p:spPr>
      </p:pic>
      <p:pic>
        <p:nvPicPr>
          <p:cNvPr id="19" name="Google Shape;149;p24">
            <a:extLst>
              <a:ext uri="{FF2B5EF4-FFF2-40B4-BE49-F238E27FC236}">
                <a16:creationId xmlns:a16="http://schemas.microsoft.com/office/drawing/2014/main" id="{D75B6CF5-C9F6-49F2-99C8-3FCC91626500}"/>
              </a:ext>
            </a:extLst>
          </p:cNvPr>
          <p:cNvPicPr preferRelativeResize="0">
            <a:picLocks noGrp="1"/>
          </p:cNvPicPr>
          <p:nvPr>
            <p:ph type="pic" sz="quarter" idx="12"/>
          </p:nvPr>
        </p:nvPicPr>
        <p:blipFill rotWithShape="1">
          <a:blip r:embed="rId5">
            <a:alphaModFix/>
          </a:blip>
          <a:srcRect t="2877" b="2877"/>
          <a:stretch/>
        </p:blipFill>
        <p:spPr>
          <a:xfrm>
            <a:off x="4918942" y="814533"/>
            <a:ext cx="1957098" cy="1912507"/>
          </a:xfrm>
          <a:prstGeom prst="rect">
            <a:avLst/>
          </a:prstGeom>
          <a:noFill/>
          <a:ln>
            <a:noFill/>
          </a:ln>
        </p:spPr>
      </p:pic>
      <p:pic>
        <p:nvPicPr>
          <p:cNvPr id="20" name="Google Shape;166;p24">
            <a:extLst>
              <a:ext uri="{FF2B5EF4-FFF2-40B4-BE49-F238E27FC236}">
                <a16:creationId xmlns:a16="http://schemas.microsoft.com/office/drawing/2014/main" id="{462718A7-674B-4FAC-A6EE-29A8CFA7DAEC}"/>
              </a:ext>
            </a:extLst>
          </p:cNvPr>
          <p:cNvPicPr preferRelativeResize="0">
            <a:picLocks noGrp="1"/>
          </p:cNvPicPr>
          <p:nvPr>
            <p:ph type="pic" sz="quarter" idx="13"/>
          </p:nvPr>
        </p:nvPicPr>
        <p:blipFill rotWithShape="1">
          <a:blip r:embed="rId6">
            <a:alphaModFix/>
          </a:blip>
          <a:srcRect t="13999" b="13999"/>
          <a:stretch/>
        </p:blipFill>
        <p:spPr>
          <a:xfrm>
            <a:off x="7335117" y="814533"/>
            <a:ext cx="1957098" cy="1912507"/>
          </a:xfrm>
          <a:prstGeom prst="rect">
            <a:avLst/>
          </a:prstGeom>
          <a:noFill/>
          <a:ln>
            <a:noFill/>
          </a:ln>
        </p:spPr>
      </p:pic>
      <p:pic>
        <p:nvPicPr>
          <p:cNvPr id="22" name="Google Shape;176;p24">
            <a:extLst>
              <a:ext uri="{FF2B5EF4-FFF2-40B4-BE49-F238E27FC236}">
                <a16:creationId xmlns:a16="http://schemas.microsoft.com/office/drawing/2014/main" id="{A7863A71-240E-405A-B658-674F6B08C132}"/>
              </a:ext>
            </a:extLst>
          </p:cNvPr>
          <p:cNvPicPr preferRelativeResize="0">
            <a:picLocks noGrp="1"/>
          </p:cNvPicPr>
          <p:nvPr>
            <p:ph type="pic" sz="quarter" idx="15"/>
          </p:nvPr>
        </p:nvPicPr>
        <p:blipFill>
          <a:blip r:embed="rId7">
            <a:alphaModFix/>
          </a:blip>
          <a:srcRect t="5212" b="5212"/>
          <a:stretch>
            <a:fillRect/>
          </a:stretch>
        </p:blipFill>
        <p:spPr>
          <a:xfrm>
            <a:off x="0" y="3899919"/>
            <a:ext cx="2101128" cy="1820278"/>
          </a:xfrm>
          <a:prstGeom prst="rect">
            <a:avLst/>
          </a:prstGeom>
          <a:noFill/>
          <a:ln>
            <a:noFill/>
          </a:ln>
        </p:spPr>
      </p:pic>
      <p:pic>
        <p:nvPicPr>
          <p:cNvPr id="26" name="Google Shape;178;p24">
            <a:extLst>
              <a:ext uri="{FF2B5EF4-FFF2-40B4-BE49-F238E27FC236}">
                <a16:creationId xmlns:a16="http://schemas.microsoft.com/office/drawing/2014/main" id="{FA7652AE-54B0-46C2-B932-91D42B6AAF27}"/>
              </a:ext>
            </a:extLst>
          </p:cNvPr>
          <p:cNvPicPr preferRelativeResize="0">
            <a:picLocks noGrp="1"/>
          </p:cNvPicPr>
          <p:nvPr>
            <p:ph type="pic" sz="quarter" idx="14"/>
          </p:nvPr>
        </p:nvPicPr>
        <p:blipFill>
          <a:blip r:embed="rId8">
            <a:alphaModFix/>
          </a:blip>
          <a:srcRect t="9944" b="9944"/>
          <a:stretch>
            <a:fillRect/>
          </a:stretch>
        </p:blipFill>
        <p:spPr>
          <a:xfrm>
            <a:off x="9751292" y="814533"/>
            <a:ext cx="2188007" cy="1912507"/>
          </a:xfrm>
          <a:prstGeom prst="rect">
            <a:avLst/>
          </a:prstGeom>
          <a:noFill/>
          <a:ln>
            <a:noFill/>
          </a:ln>
        </p:spPr>
      </p:pic>
      <p:sp>
        <p:nvSpPr>
          <p:cNvPr id="27" name="Google Shape;156;p24">
            <a:extLst>
              <a:ext uri="{FF2B5EF4-FFF2-40B4-BE49-F238E27FC236}">
                <a16:creationId xmlns:a16="http://schemas.microsoft.com/office/drawing/2014/main" id="{60BDB266-4730-4865-A65C-4D15B7C937CD}"/>
              </a:ext>
            </a:extLst>
          </p:cNvPr>
          <p:cNvSpPr txBox="1"/>
          <p:nvPr/>
        </p:nvSpPr>
        <p:spPr>
          <a:xfrm>
            <a:off x="86592" y="2496073"/>
            <a:ext cx="2170800" cy="137001"/>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US" sz="1600" b="0" i="0" u="none" strike="noStrike" cap="none" dirty="0">
                <a:solidFill>
                  <a:schemeClr val="tx1">
                    <a:lumMod val="95000"/>
                    <a:lumOff val="5000"/>
                  </a:schemeClr>
                </a:solidFill>
                <a:latin typeface="Gill Sans"/>
                <a:ea typeface="Gill Sans"/>
                <a:cs typeface="Gill Sans"/>
                <a:sym typeface="Gill Sans"/>
              </a:rPr>
              <a:t>Hrishikesh Mahadev</a:t>
            </a:r>
            <a:endParaRPr sz="500" b="0" i="0" u="none" strike="noStrike" cap="none" dirty="0">
              <a:solidFill>
                <a:schemeClr val="tx1">
                  <a:lumMod val="95000"/>
                  <a:lumOff val="5000"/>
                </a:schemeClr>
              </a:solidFill>
              <a:sym typeface="Arial"/>
            </a:endParaRPr>
          </a:p>
        </p:txBody>
      </p:sp>
      <p:sp>
        <p:nvSpPr>
          <p:cNvPr id="28" name="Google Shape;158;p24">
            <a:extLst>
              <a:ext uri="{FF2B5EF4-FFF2-40B4-BE49-F238E27FC236}">
                <a16:creationId xmlns:a16="http://schemas.microsoft.com/office/drawing/2014/main" id="{63AAC820-4EB7-4D4F-B004-A66ED697362C}"/>
              </a:ext>
            </a:extLst>
          </p:cNvPr>
          <p:cNvSpPr txBox="1"/>
          <p:nvPr/>
        </p:nvSpPr>
        <p:spPr>
          <a:xfrm>
            <a:off x="2716469" y="2496073"/>
            <a:ext cx="1236600"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US" sz="1600" b="0" i="0" u="none" strike="noStrike" cap="none" dirty="0">
                <a:solidFill>
                  <a:schemeClr val="dk1"/>
                </a:solidFill>
                <a:latin typeface="Gill Sans"/>
                <a:ea typeface="Gill Sans"/>
                <a:cs typeface="Gill Sans"/>
                <a:sym typeface="Gill Sans"/>
              </a:rPr>
              <a:t>Madhu</a:t>
            </a:r>
            <a:endParaRPr sz="1000" b="0" i="0" u="none" strike="noStrike" cap="none" dirty="0">
              <a:solidFill>
                <a:srgbClr val="000000"/>
              </a:solidFill>
              <a:latin typeface="Arial"/>
              <a:ea typeface="Arial"/>
              <a:cs typeface="Arial"/>
              <a:sym typeface="Arial"/>
            </a:endParaRPr>
          </a:p>
        </p:txBody>
      </p:sp>
      <p:sp>
        <p:nvSpPr>
          <p:cNvPr id="29" name="Google Shape;153;p24">
            <a:extLst>
              <a:ext uri="{FF2B5EF4-FFF2-40B4-BE49-F238E27FC236}">
                <a16:creationId xmlns:a16="http://schemas.microsoft.com/office/drawing/2014/main" id="{20F00E1F-F785-4ED2-AF8B-CB7E5AABDFE4}"/>
              </a:ext>
            </a:extLst>
          </p:cNvPr>
          <p:cNvSpPr txBox="1"/>
          <p:nvPr/>
        </p:nvSpPr>
        <p:spPr>
          <a:xfrm>
            <a:off x="5238701" y="2564573"/>
            <a:ext cx="1236600"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US" sz="1600" b="0" i="0" u="none" strike="noStrike" cap="none" dirty="0">
                <a:solidFill>
                  <a:schemeClr val="dk1"/>
                </a:solidFill>
                <a:latin typeface="Gill Sans"/>
                <a:ea typeface="Gill Sans"/>
                <a:cs typeface="Gill Sans"/>
                <a:sym typeface="Gill Sans"/>
              </a:rPr>
              <a:t>Neha Ali </a:t>
            </a:r>
            <a:endParaRPr sz="1000" b="0" i="0" u="none" strike="noStrike" cap="none" dirty="0">
              <a:solidFill>
                <a:srgbClr val="000000"/>
              </a:solidFill>
              <a:latin typeface="Arial"/>
              <a:ea typeface="Arial"/>
              <a:cs typeface="Arial"/>
              <a:sym typeface="Arial"/>
            </a:endParaRPr>
          </a:p>
        </p:txBody>
      </p:sp>
      <p:sp>
        <p:nvSpPr>
          <p:cNvPr id="30" name="Google Shape;157;p24">
            <a:extLst>
              <a:ext uri="{FF2B5EF4-FFF2-40B4-BE49-F238E27FC236}">
                <a16:creationId xmlns:a16="http://schemas.microsoft.com/office/drawing/2014/main" id="{3B82E4C0-EDF4-4566-A8E0-52A4AD40B687}"/>
              </a:ext>
            </a:extLst>
          </p:cNvPr>
          <p:cNvSpPr txBox="1"/>
          <p:nvPr/>
        </p:nvSpPr>
        <p:spPr>
          <a:xfrm>
            <a:off x="7695366" y="2545334"/>
            <a:ext cx="1236600"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US" sz="1600" b="0" i="0" u="none" strike="noStrike" cap="none" dirty="0">
                <a:solidFill>
                  <a:schemeClr val="dk1"/>
                </a:solidFill>
                <a:latin typeface="Gill Sans"/>
                <a:ea typeface="Gill Sans"/>
                <a:cs typeface="Gill Sans"/>
                <a:sym typeface="Gill Sans"/>
              </a:rPr>
              <a:t>Karthik</a:t>
            </a:r>
            <a:endParaRPr sz="1000" b="0" i="0" u="none" strike="noStrike" cap="none" dirty="0">
              <a:solidFill>
                <a:srgbClr val="000000"/>
              </a:solidFill>
              <a:latin typeface="Arial"/>
              <a:ea typeface="Arial"/>
              <a:cs typeface="Arial"/>
              <a:sym typeface="Arial"/>
            </a:endParaRPr>
          </a:p>
        </p:txBody>
      </p:sp>
      <p:sp>
        <p:nvSpPr>
          <p:cNvPr id="31" name="Google Shape;159;p24">
            <a:extLst>
              <a:ext uri="{FF2B5EF4-FFF2-40B4-BE49-F238E27FC236}">
                <a16:creationId xmlns:a16="http://schemas.microsoft.com/office/drawing/2014/main" id="{30553AFD-3C86-451E-854C-0BF283FF7561}"/>
              </a:ext>
            </a:extLst>
          </p:cNvPr>
          <p:cNvSpPr txBox="1"/>
          <p:nvPr/>
        </p:nvSpPr>
        <p:spPr>
          <a:xfrm>
            <a:off x="10288692" y="2545334"/>
            <a:ext cx="1236600"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US" sz="1600" b="0" i="0" u="none" strike="noStrike" cap="none" dirty="0" err="1">
                <a:solidFill>
                  <a:schemeClr val="dk1"/>
                </a:solidFill>
                <a:latin typeface="Gill Sans"/>
                <a:ea typeface="Gill Sans"/>
                <a:cs typeface="Gill Sans"/>
                <a:sym typeface="Gill Sans"/>
              </a:rPr>
              <a:t>Partik</a:t>
            </a:r>
            <a:endParaRPr sz="1000" b="0" i="0" u="none" strike="noStrike" cap="none" dirty="0">
              <a:solidFill>
                <a:srgbClr val="000000"/>
              </a:solidFill>
              <a:latin typeface="Arial"/>
              <a:ea typeface="Arial"/>
              <a:cs typeface="Arial"/>
              <a:sym typeface="Arial"/>
            </a:endParaRPr>
          </a:p>
        </p:txBody>
      </p:sp>
      <p:sp>
        <p:nvSpPr>
          <p:cNvPr id="32" name="Google Shape;151;p24">
            <a:extLst>
              <a:ext uri="{FF2B5EF4-FFF2-40B4-BE49-F238E27FC236}">
                <a16:creationId xmlns:a16="http://schemas.microsoft.com/office/drawing/2014/main" id="{D2EDC813-E8DD-47B1-8A23-24F52C4A8440}"/>
              </a:ext>
            </a:extLst>
          </p:cNvPr>
          <p:cNvSpPr txBox="1"/>
          <p:nvPr/>
        </p:nvSpPr>
        <p:spPr>
          <a:xfrm>
            <a:off x="2550328" y="5493247"/>
            <a:ext cx="1919700" cy="4539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1000"/>
              </a:spcBef>
              <a:spcAft>
                <a:spcPts val="0"/>
              </a:spcAft>
              <a:buClr>
                <a:srgbClr val="000000"/>
              </a:buClr>
              <a:buSzPts val="1500"/>
              <a:buFont typeface="Arial"/>
              <a:buNone/>
            </a:pPr>
            <a:r>
              <a:rPr lang="en-US" sz="1500" b="0" i="0" u="none" strike="noStrike" cap="none" dirty="0" err="1">
                <a:solidFill>
                  <a:schemeClr val="dk1"/>
                </a:solidFill>
                <a:latin typeface="Gill Sans"/>
                <a:ea typeface="Gill Sans"/>
                <a:cs typeface="Gill Sans"/>
                <a:sym typeface="Gill Sans"/>
              </a:rPr>
              <a:t>Padala</a:t>
            </a:r>
            <a:r>
              <a:rPr lang="en-US" sz="1500" b="0" i="0" u="none" strike="noStrike" cap="none" dirty="0">
                <a:solidFill>
                  <a:schemeClr val="dk1"/>
                </a:solidFill>
                <a:latin typeface="Gill Sans"/>
                <a:ea typeface="Gill Sans"/>
                <a:cs typeface="Gill Sans"/>
                <a:sym typeface="Gill Sans"/>
              </a:rPr>
              <a:t> </a:t>
            </a:r>
            <a:r>
              <a:rPr lang="en-US" sz="1500" b="0" i="0" u="none" strike="noStrike" cap="none" dirty="0" err="1">
                <a:solidFill>
                  <a:schemeClr val="dk1"/>
                </a:solidFill>
                <a:latin typeface="Gill Sans"/>
                <a:ea typeface="Gill Sans"/>
                <a:cs typeface="Gill Sans"/>
                <a:sym typeface="Gill Sans"/>
              </a:rPr>
              <a:t>Rakshita</a:t>
            </a:r>
            <a:r>
              <a:rPr lang="en-US" sz="1500" b="0" i="0" u="none" strike="noStrike" cap="none" dirty="0">
                <a:solidFill>
                  <a:schemeClr val="dk1"/>
                </a:solidFill>
                <a:latin typeface="Gill Sans"/>
                <a:ea typeface="Gill Sans"/>
                <a:cs typeface="Gill Sans"/>
                <a:sym typeface="Gill Sans"/>
              </a:rPr>
              <a:t> Naidu</a:t>
            </a:r>
            <a:endParaRPr sz="900" b="0" i="0" u="none" strike="noStrike" cap="none" dirty="0">
              <a:solidFill>
                <a:srgbClr val="000000"/>
              </a:solidFill>
              <a:latin typeface="Arial"/>
              <a:ea typeface="Arial"/>
              <a:cs typeface="Arial"/>
              <a:sym typeface="Arial"/>
            </a:endParaRPr>
          </a:p>
        </p:txBody>
      </p:sp>
      <p:sp>
        <p:nvSpPr>
          <p:cNvPr id="33" name="Google Shape;177;p24">
            <a:extLst>
              <a:ext uri="{FF2B5EF4-FFF2-40B4-BE49-F238E27FC236}">
                <a16:creationId xmlns:a16="http://schemas.microsoft.com/office/drawing/2014/main" id="{A7BC13A5-70A1-4206-AE66-6698E19219B5}"/>
              </a:ext>
            </a:extLst>
          </p:cNvPr>
          <p:cNvSpPr txBox="1"/>
          <p:nvPr/>
        </p:nvSpPr>
        <p:spPr>
          <a:xfrm>
            <a:off x="403752" y="5449870"/>
            <a:ext cx="1236600"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US" sz="1600" dirty="0">
                <a:solidFill>
                  <a:schemeClr val="dk1"/>
                </a:solidFill>
                <a:latin typeface="Gill Sans"/>
                <a:ea typeface="Gill Sans"/>
                <a:cs typeface="Gill Sans"/>
                <a:sym typeface="Gill Sans"/>
              </a:rPr>
              <a:t>Upendra</a:t>
            </a:r>
            <a:endParaRPr sz="1000" b="0" i="0" u="none" strike="noStrike" cap="none" dirty="0">
              <a:solidFill>
                <a:srgbClr val="000000"/>
              </a:solidFill>
              <a:latin typeface="Arial"/>
              <a:ea typeface="Arial"/>
              <a:cs typeface="Arial"/>
              <a:sym typeface="Arial"/>
            </a:endParaRPr>
          </a:p>
        </p:txBody>
      </p:sp>
      <p:sp>
        <p:nvSpPr>
          <p:cNvPr id="34" name="Google Shape;152;p24">
            <a:extLst>
              <a:ext uri="{FF2B5EF4-FFF2-40B4-BE49-F238E27FC236}">
                <a16:creationId xmlns:a16="http://schemas.microsoft.com/office/drawing/2014/main" id="{F08480BF-7788-4FE1-8D52-4ADFCC63E650}"/>
              </a:ext>
            </a:extLst>
          </p:cNvPr>
          <p:cNvSpPr txBox="1"/>
          <p:nvPr/>
        </p:nvSpPr>
        <p:spPr>
          <a:xfrm>
            <a:off x="4934315" y="5449870"/>
            <a:ext cx="1919700"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US" sz="1600" b="0" i="0" u="none" strike="noStrike" cap="none" dirty="0">
                <a:solidFill>
                  <a:schemeClr val="dk1"/>
                </a:solidFill>
                <a:latin typeface="Gill Sans"/>
                <a:ea typeface="Gill Sans"/>
                <a:cs typeface="Gill Sans"/>
                <a:sym typeface="Gill Sans"/>
              </a:rPr>
              <a:t>Jyotsna Pandey</a:t>
            </a:r>
            <a:endParaRPr sz="500" b="0" i="0" u="none" strike="noStrike" cap="none" dirty="0">
              <a:solidFill>
                <a:srgbClr val="000000"/>
              </a:solidFill>
              <a:latin typeface="Arial"/>
              <a:ea typeface="Arial"/>
              <a:cs typeface="Arial"/>
              <a:sym typeface="Arial"/>
            </a:endParaRPr>
          </a:p>
        </p:txBody>
      </p:sp>
      <p:sp>
        <p:nvSpPr>
          <p:cNvPr id="35" name="Google Shape;154;p24">
            <a:extLst>
              <a:ext uri="{FF2B5EF4-FFF2-40B4-BE49-F238E27FC236}">
                <a16:creationId xmlns:a16="http://schemas.microsoft.com/office/drawing/2014/main" id="{02B1B3C8-F801-46E3-9D09-290C70B90AD0}"/>
              </a:ext>
            </a:extLst>
          </p:cNvPr>
          <p:cNvSpPr txBox="1"/>
          <p:nvPr/>
        </p:nvSpPr>
        <p:spPr>
          <a:xfrm>
            <a:off x="7467542" y="5480981"/>
            <a:ext cx="3000000" cy="2862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1000"/>
              </a:spcBef>
              <a:spcAft>
                <a:spcPts val="0"/>
              </a:spcAft>
              <a:buClr>
                <a:srgbClr val="000000"/>
              </a:buClr>
              <a:buSzPts val="1600"/>
              <a:buFont typeface="Arial"/>
              <a:buNone/>
            </a:pPr>
            <a:r>
              <a:rPr lang="en-US" sz="1600" b="0" i="0" u="none" strike="noStrike" cap="none" dirty="0" err="1">
                <a:solidFill>
                  <a:schemeClr val="dk1"/>
                </a:solidFill>
                <a:latin typeface="Gill Sans"/>
                <a:ea typeface="Gill Sans"/>
                <a:cs typeface="Gill Sans"/>
                <a:sym typeface="Gill Sans"/>
              </a:rPr>
              <a:t>Koukuntla</a:t>
            </a:r>
            <a:r>
              <a:rPr lang="en-US" sz="1600" b="0" i="0" u="none" strike="noStrike" cap="none" dirty="0">
                <a:solidFill>
                  <a:schemeClr val="dk1"/>
                </a:solidFill>
                <a:latin typeface="Gill Sans"/>
                <a:ea typeface="Gill Sans"/>
                <a:cs typeface="Gill Sans"/>
                <a:sym typeface="Gill Sans"/>
              </a:rPr>
              <a:t> Aishwarya 	</a:t>
            </a:r>
            <a:endParaRPr sz="1000" b="0" i="0" u="none" strike="noStrike" cap="none" dirty="0">
              <a:solidFill>
                <a:srgbClr val="000000"/>
              </a:solidFill>
              <a:latin typeface="Arial"/>
              <a:ea typeface="Arial"/>
              <a:cs typeface="Arial"/>
              <a:sym typeface="Arial"/>
            </a:endParaRPr>
          </a:p>
        </p:txBody>
      </p:sp>
      <p:sp>
        <p:nvSpPr>
          <p:cNvPr id="36" name="Google Shape;160;p24">
            <a:extLst>
              <a:ext uri="{FF2B5EF4-FFF2-40B4-BE49-F238E27FC236}">
                <a16:creationId xmlns:a16="http://schemas.microsoft.com/office/drawing/2014/main" id="{3397F98F-56F2-4C90-B6CC-027F36592E77}"/>
              </a:ext>
            </a:extLst>
          </p:cNvPr>
          <p:cNvSpPr txBox="1"/>
          <p:nvPr/>
        </p:nvSpPr>
        <p:spPr>
          <a:xfrm>
            <a:off x="9716222" y="5624081"/>
            <a:ext cx="2049300"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300"/>
              <a:buFont typeface="Arial"/>
              <a:buNone/>
            </a:pPr>
            <a:r>
              <a:rPr lang="en-US" sz="1300" i="0" u="none" strike="noStrike" cap="none" dirty="0">
                <a:solidFill>
                  <a:srgbClr val="000000"/>
                </a:solidFill>
                <a:latin typeface="Arial"/>
                <a:ea typeface="Arial"/>
                <a:cs typeface="Arial"/>
                <a:sym typeface="Arial"/>
              </a:rPr>
              <a:t>Prasanna Guntupall</a:t>
            </a:r>
            <a:r>
              <a:rPr lang="en-US" sz="1200" i="0" u="none" strike="noStrike" cap="none" dirty="0">
                <a:solidFill>
                  <a:srgbClr val="000000"/>
                </a:solidFill>
                <a:latin typeface="Arial"/>
                <a:ea typeface="Arial"/>
                <a:cs typeface="Arial"/>
                <a:sym typeface="Arial"/>
              </a:rPr>
              <a:t>i</a:t>
            </a:r>
            <a:endParaRPr sz="1200" i="0" u="none" strike="noStrike" cap="none" dirty="0">
              <a:solidFill>
                <a:srgbClr val="000000"/>
              </a:solidFill>
              <a:latin typeface="Arial"/>
              <a:ea typeface="Arial"/>
              <a:cs typeface="Arial"/>
              <a:sym typeface="Arial"/>
            </a:endParaRPr>
          </a:p>
        </p:txBody>
      </p:sp>
      <p:pic>
        <p:nvPicPr>
          <p:cNvPr id="37" name="Google Shape;147;p24">
            <a:extLst>
              <a:ext uri="{FF2B5EF4-FFF2-40B4-BE49-F238E27FC236}">
                <a16:creationId xmlns:a16="http://schemas.microsoft.com/office/drawing/2014/main" id="{321077B2-46B0-4B13-95B7-C00D228B80E3}"/>
              </a:ext>
            </a:extLst>
          </p:cNvPr>
          <p:cNvPicPr preferRelativeResize="0">
            <a:picLocks noGrp="1"/>
          </p:cNvPicPr>
          <p:nvPr>
            <p:ph type="pic" sz="quarter" idx="16"/>
          </p:nvPr>
        </p:nvPicPr>
        <p:blipFill rotWithShape="1">
          <a:blip r:embed="rId9">
            <a:alphaModFix/>
          </a:blip>
          <a:srcRect t="17602" b="17602"/>
          <a:stretch/>
        </p:blipFill>
        <p:spPr>
          <a:xfrm>
            <a:off x="2416175" y="3898179"/>
            <a:ext cx="2187575" cy="1822450"/>
          </a:xfrm>
          <a:prstGeom prst="rect">
            <a:avLst/>
          </a:prstGeom>
          <a:noFill/>
          <a:ln>
            <a:noFill/>
          </a:ln>
        </p:spPr>
      </p:pic>
      <p:pic>
        <p:nvPicPr>
          <p:cNvPr id="39" name="Google Shape;148;p24">
            <a:extLst>
              <a:ext uri="{FF2B5EF4-FFF2-40B4-BE49-F238E27FC236}">
                <a16:creationId xmlns:a16="http://schemas.microsoft.com/office/drawing/2014/main" id="{CF6FF8C1-5E18-4631-BB99-45F4803B306B}"/>
              </a:ext>
            </a:extLst>
          </p:cNvPr>
          <p:cNvPicPr preferRelativeResize="0">
            <a:picLocks noGrp="1"/>
          </p:cNvPicPr>
          <p:nvPr>
            <p:ph type="pic" sz="quarter" idx="17"/>
          </p:nvPr>
        </p:nvPicPr>
        <p:blipFill rotWithShape="1">
          <a:blip r:embed="rId10">
            <a:alphaModFix/>
          </a:blip>
          <a:srcRect l="18759" r="18759"/>
          <a:stretch/>
        </p:blipFill>
        <p:spPr>
          <a:xfrm rot="16200000">
            <a:off x="4997450" y="3715616"/>
            <a:ext cx="1822450" cy="2187575"/>
          </a:xfrm>
          <a:prstGeom prst="rect">
            <a:avLst/>
          </a:prstGeom>
          <a:noFill/>
          <a:ln>
            <a:noFill/>
          </a:ln>
        </p:spPr>
      </p:pic>
      <p:pic>
        <p:nvPicPr>
          <p:cNvPr id="40" name="Google Shape;150;p24">
            <a:extLst>
              <a:ext uri="{FF2B5EF4-FFF2-40B4-BE49-F238E27FC236}">
                <a16:creationId xmlns:a16="http://schemas.microsoft.com/office/drawing/2014/main" id="{736C80ED-D18C-47E5-ABE6-FD2E6165EDB0}"/>
              </a:ext>
            </a:extLst>
          </p:cNvPr>
          <p:cNvPicPr preferRelativeResize="0">
            <a:picLocks noGrp="1"/>
          </p:cNvPicPr>
          <p:nvPr>
            <p:ph type="pic" sz="quarter" idx="18"/>
          </p:nvPr>
        </p:nvPicPr>
        <p:blipFill rotWithShape="1">
          <a:blip r:embed="rId11">
            <a:alphaModFix/>
          </a:blip>
          <a:srcRect t="12295" b="12295"/>
          <a:stretch/>
        </p:blipFill>
        <p:spPr>
          <a:xfrm>
            <a:off x="7318375" y="3945804"/>
            <a:ext cx="2187575" cy="1820862"/>
          </a:xfrm>
          <a:prstGeom prst="rect">
            <a:avLst/>
          </a:prstGeom>
          <a:noFill/>
          <a:ln>
            <a:noFill/>
          </a:ln>
        </p:spPr>
      </p:pic>
      <p:pic>
        <p:nvPicPr>
          <p:cNvPr id="45" name="Google Shape;168;p24">
            <a:extLst>
              <a:ext uri="{FF2B5EF4-FFF2-40B4-BE49-F238E27FC236}">
                <a16:creationId xmlns:a16="http://schemas.microsoft.com/office/drawing/2014/main" id="{163CC973-5824-40C1-A514-2A78B51C4C5D}"/>
              </a:ext>
            </a:extLst>
          </p:cNvPr>
          <p:cNvPicPr preferRelativeResize="0">
            <a:picLocks noGrp="1"/>
          </p:cNvPicPr>
          <p:nvPr>
            <p:ph type="pic" sz="quarter" idx="19"/>
          </p:nvPr>
        </p:nvPicPr>
        <p:blipFill rotWithShape="1">
          <a:blip r:embed="rId12">
            <a:alphaModFix/>
          </a:blip>
          <a:srcRect t="14339" b="14339"/>
          <a:stretch/>
        </p:blipFill>
        <p:spPr>
          <a:xfrm>
            <a:off x="9664700" y="3853730"/>
            <a:ext cx="2274599" cy="1912508"/>
          </a:xfrm>
          <a:prstGeom prst="rect">
            <a:avLst/>
          </a:prstGeom>
          <a:noFill/>
          <a:ln>
            <a:noFill/>
          </a:ln>
        </p:spPr>
      </p:pic>
      <p:sp>
        <p:nvSpPr>
          <p:cNvPr id="23" name="TextBox 22">
            <a:extLst>
              <a:ext uri="{FF2B5EF4-FFF2-40B4-BE49-F238E27FC236}">
                <a16:creationId xmlns:a16="http://schemas.microsoft.com/office/drawing/2014/main" id="{8A991144-BC6E-4ED0-A46A-E06840289093}"/>
              </a:ext>
            </a:extLst>
          </p:cNvPr>
          <p:cNvSpPr txBox="1"/>
          <p:nvPr/>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pic>
        <p:nvPicPr>
          <p:cNvPr id="24" name="Picture 23" descr="Icon&#10;&#10;Description automatically generated">
            <a:extLst>
              <a:ext uri="{FF2B5EF4-FFF2-40B4-BE49-F238E27FC236}">
                <a16:creationId xmlns:a16="http://schemas.microsoft.com/office/drawing/2014/main" id="{38048D67-B400-4BE2-852C-EF13483A6D4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28"/>
          <p:cNvSpPr txBox="1"/>
          <p:nvPr/>
        </p:nvSpPr>
        <p:spPr>
          <a:xfrm>
            <a:off x="224046" y="1187111"/>
            <a:ext cx="10136400" cy="104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Gill Sans"/>
                <a:ea typeface="Gill Sans"/>
                <a:cs typeface="Gill Sans"/>
                <a:sym typeface="Gill Sans"/>
              </a:rPr>
              <a:t>Whether data is stationary or not: the mean, variance and covariance are constant with time</a:t>
            </a:r>
            <a:endParaRPr sz="2000" b="0" i="0" u="none" strike="noStrike" cap="none">
              <a:solidFill>
                <a:srgbClr val="00000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Gill Sans"/>
              <a:ea typeface="Gill Sans"/>
              <a:cs typeface="Gill Sans"/>
              <a:sym typeface="Gill Sans"/>
            </a:endParaRPr>
          </a:p>
        </p:txBody>
      </p:sp>
      <p:sp>
        <p:nvSpPr>
          <p:cNvPr id="367" name="Google Shape;367;p28"/>
          <p:cNvSpPr/>
          <p:nvPr/>
        </p:nvSpPr>
        <p:spPr>
          <a:xfrm>
            <a:off x="5102943" y="3645386"/>
            <a:ext cx="6963334" cy="1292662"/>
          </a:xfrm>
          <a:prstGeom prst="rect">
            <a:avLst/>
          </a:prstGeom>
          <a:solidFill>
            <a:srgbClr val="FFFFFF"/>
          </a:solidFill>
          <a:ln>
            <a:noFill/>
          </a:ln>
        </p:spPr>
        <p:txBody>
          <a:bodyPr spcFirstLastPara="1" wrap="square" lIns="0" tIns="0" rIns="0" bIns="0" anchor="ctr" anchorCtr="0">
            <a:spAutoFit/>
          </a:bodyPr>
          <a:lstStyle/>
          <a:p>
            <a:pPr>
              <a:buSzPts val="1100"/>
            </a:pPr>
            <a:r>
              <a:rPr lang="en-US" dirty="0">
                <a:sym typeface="Courier New"/>
              </a:rPr>
              <a:t>ADF Test Statistic : -3.956189342990467 </a:t>
            </a:r>
            <a:endParaRPr dirty="0"/>
          </a:p>
          <a:p>
            <a:pPr>
              <a:buSzPts val="1100"/>
            </a:pPr>
            <a:r>
              <a:rPr lang="en-US" dirty="0">
                <a:sym typeface="Courier New"/>
              </a:rPr>
              <a:t>p-value : 0.001658114347674233 </a:t>
            </a:r>
            <a:endParaRPr dirty="0"/>
          </a:p>
          <a:p>
            <a:pPr>
              <a:buSzPts val="1100"/>
            </a:pPr>
            <a:r>
              <a:rPr lang="en-US" dirty="0">
                <a:sym typeface="Courier New"/>
              </a:rPr>
              <a:t>#Lags Used : 0 </a:t>
            </a:r>
            <a:endParaRPr dirty="0"/>
          </a:p>
          <a:p>
            <a:pPr>
              <a:buSzPts val="1100"/>
            </a:pPr>
            <a:r>
              <a:rPr lang="en-US" dirty="0">
                <a:sym typeface="Courier New"/>
              </a:rPr>
              <a:t>Number of Observations Used : 250 </a:t>
            </a:r>
            <a:endParaRPr dirty="0"/>
          </a:p>
          <a:p>
            <a:pPr>
              <a:buSzPts val="1100"/>
            </a:pPr>
            <a:r>
              <a:rPr lang="en-US" dirty="0">
                <a:sym typeface="Courier New"/>
              </a:rPr>
              <a:t>strong evidence against the null hypothesis(Ho), reject the null hypothesis. Data has no unit root and is stationary</a:t>
            </a:r>
            <a:r>
              <a:rPr lang="en-US" dirty="0"/>
              <a:t> </a:t>
            </a:r>
            <a:endParaRPr dirty="0"/>
          </a:p>
        </p:txBody>
      </p:sp>
      <p:sp>
        <p:nvSpPr>
          <p:cNvPr id="368" name="Google Shape;368;p28"/>
          <p:cNvSpPr/>
          <p:nvPr/>
        </p:nvSpPr>
        <p:spPr>
          <a:xfrm>
            <a:off x="702398" y="1996819"/>
            <a:ext cx="10889834"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Helvetica Neue"/>
                <a:ea typeface="Helvetica Neue"/>
                <a:cs typeface="Helvetica Neue"/>
                <a:sym typeface="Helvetica Neue"/>
              </a:rPr>
              <a:t>The Dickey-Fuller test: It is used to determine the presence of unit root in a series, and hence help us to understand if the series is stationary or not.</a:t>
            </a: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Helvetica Neue"/>
                <a:ea typeface="Helvetica Neue"/>
                <a:cs typeface="Helvetica Neue"/>
                <a:sym typeface="Helvetica Neue"/>
              </a:rPr>
              <a:t>Ho: It is nonstationary </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Helvetica Neue"/>
                <a:ea typeface="Helvetica Neue"/>
                <a:cs typeface="Helvetica Neue"/>
                <a:sym typeface="Helvetica Neue"/>
              </a:rPr>
              <a:t>H1: It is stationary</a:t>
            </a:r>
            <a:endParaRPr sz="1800" b="0" i="0" u="none" strike="noStrike" cap="none" dirty="0">
              <a:solidFill>
                <a:srgbClr val="000000"/>
              </a:solidFill>
              <a:latin typeface="Arial"/>
              <a:ea typeface="Arial"/>
              <a:cs typeface="Arial"/>
              <a:sym typeface="Arial"/>
            </a:endParaRPr>
          </a:p>
        </p:txBody>
      </p:sp>
      <p:sp>
        <p:nvSpPr>
          <p:cNvPr id="369" name="Google Shape;369;p28"/>
          <p:cNvSpPr/>
          <p:nvPr/>
        </p:nvSpPr>
        <p:spPr>
          <a:xfrm>
            <a:off x="702398" y="5458571"/>
            <a:ext cx="9658048" cy="116951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b="0" i="0" u="none" strike="noStrike" cap="none" dirty="0">
                <a:solidFill>
                  <a:srgbClr val="000000"/>
                </a:solidFill>
                <a:latin typeface="Arial"/>
                <a:ea typeface="Arial"/>
                <a:cs typeface="Arial"/>
                <a:sym typeface="Arial"/>
              </a:rPr>
              <a:t>ADF Test Statistic : -3.6699265266694567</a:t>
            </a:r>
            <a:endParaRPr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b="0" i="0" u="none" strike="noStrike" cap="none" dirty="0">
                <a:solidFill>
                  <a:srgbClr val="000000"/>
                </a:solidFill>
                <a:latin typeface="Arial"/>
                <a:ea typeface="Arial"/>
                <a:cs typeface="Arial"/>
                <a:sym typeface="Arial"/>
              </a:rPr>
              <a:t>p-value : 0.004556609623666537</a:t>
            </a:r>
            <a:endParaRPr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b="0" i="0" u="none" strike="noStrike" cap="none" dirty="0">
                <a:solidFill>
                  <a:srgbClr val="000000"/>
                </a:solidFill>
                <a:latin typeface="Arial"/>
                <a:ea typeface="Arial"/>
                <a:cs typeface="Arial"/>
                <a:sym typeface="Arial"/>
              </a:rPr>
              <a:t>#Lags Used : 9</a:t>
            </a:r>
            <a:endParaRPr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b="0" i="0" u="none" strike="noStrike" cap="none" dirty="0">
                <a:solidFill>
                  <a:srgbClr val="000000"/>
                </a:solidFill>
                <a:latin typeface="Arial"/>
                <a:ea typeface="Arial"/>
                <a:cs typeface="Arial"/>
                <a:sym typeface="Arial"/>
              </a:rPr>
              <a:t>Number of Observations Used : 217</a:t>
            </a:r>
            <a:endParaRPr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b="0" i="0" u="none" strike="noStrike" cap="none" dirty="0">
                <a:solidFill>
                  <a:srgbClr val="000000"/>
                </a:solidFill>
                <a:latin typeface="Arial"/>
                <a:ea typeface="Arial"/>
                <a:cs typeface="Arial"/>
                <a:sym typeface="Arial"/>
              </a:rPr>
              <a:t>strong evidence against the null hypothesis(Ho), reject the null hypothesis. Data has no unit root and is stationary</a:t>
            </a:r>
            <a:endParaRPr b="0" i="0" u="none" strike="noStrike" cap="none" dirty="0">
              <a:solidFill>
                <a:srgbClr val="000000"/>
              </a:solidFill>
              <a:latin typeface="Arial"/>
              <a:ea typeface="Arial"/>
              <a:cs typeface="Arial"/>
              <a:sym typeface="Arial"/>
            </a:endParaRPr>
          </a:p>
        </p:txBody>
      </p:sp>
      <p:sp>
        <p:nvSpPr>
          <p:cNvPr id="370" name="Google Shape;370;p28"/>
          <p:cNvSpPr txBox="1"/>
          <p:nvPr/>
        </p:nvSpPr>
        <p:spPr>
          <a:xfrm>
            <a:off x="5102943" y="3186725"/>
            <a:ext cx="1976283" cy="36929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800" b="1" i="0" u="none" strike="noStrike" cap="none" dirty="0">
                <a:solidFill>
                  <a:srgbClr val="000000"/>
                </a:solidFill>
                <a:latin typeface="Arial"/>
                <a:ea typeface="Arial"/>
                <a:cs typeface="Arial"/>
                <a:sym typeface="Arial"/>
              </a:rPr>
              <a:t>BLOWER</a:t>
            </a:r>
            <a:endParaRPr sz="1800" b="0" i="0" u="none" strike="noStrike" cap="none" dirty="0">
              <a:solidFill>
                <a:srgbClr val="000000"/>
              </a:solidFill>
              <a:latin typeface="Arial"/>
              <a:ea typeface="Arial"/>
              <a:cs typeface="Arial"/>
              <a:sym typeface="Arial"/>
            </a:endParaRPr>
          </a:p>
        </p:txBody>
      </p:sp>
      <p:sp>
        <p:nvSpPr>
          <p:cNvPr id="371" name="Google Shape;371;p28"/>
          <p:cNvSpPr txBox="1"/>
          <p:nvPr/>
        </p:nvSpPr>
        <p:spPr>
          <a:xfrm>
            <a:off x="702398" y="4985488"/>
            <a:ext cx="1844157" cy="36929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800" b="1" i="0" u="none" strike="noStrike" cap="none" dirty="0">
                <a:solidFill>
                  <a:srgbClr val="000000"/>
                </a:solidFill>
                <a:latin typeface="Arial"/>
                <a:ea typeface="Arial"/>
                <a:cs typeface="Arial"/>
                <a:sym typeface="Arial"/>
              </a:rPr>
              <a:t>FILLER</a:t>
            </a:r>
            <a:endParaRPr sz="1800" b="0" i="0" u="none" strike="noStrike" cap="none" dirty="0">
              <a:solidFill>
                <a:srgbClr val="000000"/>
              </a:solidFill>
              <a:latin typeface="Arial"/>
              <a:ea typeface="Arial"/>
              <a:cs typeface="Arial"/>
              <a:sym typeface="Arial"/>
            </a:endParaRPr>
          </a:p>
        </p:txBody>
      </p:sp>
      <p:sp>
        <p:nvSpPr>
          <p:cNvPr id="9" name="Google Shape;130;p24">
            <a:extLst>
              <a:ext uri="{FF2B5EF4-FFF2-40B4-BE49-F238E27FC236}">
                <a16:creationId xmlns:a16="http://schemas.microsoft.com/office/drawing/2014/main" id="{60A1AA0D-807F-454A-B585-F411F5196B14}"/>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EDA and FEATURE ENGINEERING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ga2654d6785_0_5"/>
          <p:cNvSpPr txBox="1"/>
          <p:nvPr/>
        </p:nvSpPr>
        <p:spPr>
          <a:xfrm>
            <a:off x="452284" y="1451034"/>
            <a:ext cx="10939200" cy="4524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b="1" i="0" u="none" strike="noStrike" cap="none" dirty="0">
                <a:solidFill>
                  <a:schemeClr val="dk1"/>
                </a:solidFill>
                <a:latin typeface="Gill Sans"/>
                <a:ea typeface="Gill Sans"/>
                <a:cs typeface="Gill Sans"/>
                <a:sym typeface="Gill Sans"/>
              </a:rPr>
              <a:t>Forecasting</a:t>
            </a:r>
            <a:r>
              <a:rPr lang="en-US" sz="2000" b="0" i="0" u="none" strike="noStrike" cap="none" dirty="0">
                <a:solidFill>
                  <a:schemeClr val="dk1"/>
                </a:solidFill>
                <a:latin typeface="Gill Sans"/>
                <a:ea typeface="Gill Sans"/>
                <a:cs typeface="Gill Sans"/>
                <a:sym typeface="Gill Sans"/>
              </a:rPr>
              <a:t> is a technique that uses historical data as inputs to make informed estimates that are predictive in determining the direction of future trends</a:t>
            </a:r>
            <a:endParaRPr sz="2000" b="0" i="0" u="none" strike="noStrike" cap="none" dirty="0">
              <a:solidFill>
                <a:schemeClr val="dk1"/>
              </a:solidFill>
              <a:latin typeface="Gill Sans"/>
              <a:ea typeface="Gill Sans"/>
              <a:cs typeface="Gill Sans"/>
              <a:sym typeface="Gill Sans"/>
            </a:endParaRPr>
          </a:p>
          <a:p>
            <a:pPr marL="228600" marR="0" lvl="0" indent="-228600" algn="l" rtl="0">
              <a:lnSpc>
                <a:spcPct val="120000"/>
              </a:lnSpc>
              <a:spcBef>
                <a:spcPts val="0"/>
              </a:spcBef>
              <a:spcAft>
                <a:spcPts val="0"/>
              </a:spcAft>
              <a:buClr>
                <a:schemeClr val="accent1"/>
              </a:buClr>
              <a:buSzPts val="2000"/>
              <a:buFont typeface="Gill Sans"/>
              <a:buChar char="●"/>
            </a:pPr>
            <a:r>
              <a:rPr lang="en-US" sz="2000" b="0" i="0" u="none" strike="noStrike" cap="none" dirty="0">
                <a:solidFill>
                  <a:schemeClr val="dk1"/>
                </a:solidFill>
                <a:latin typeface="Gill Sans"/>
                <a:ea typeface="Gill Sans"/>
                <a:cs typeface="Gill Sans"/>
                <a:sym typeface="Gill Sans"/>
              </a:rPr>
              <a:t>The </a:t>
            </a:r>
            <a:r>
              <a:rPr lang="en-US" sz="2000" b="1" i="0" u="none" strike="noStrike" cap="none" dirty="0">
                <a:solidFill>
                  <a:schemeClr val="dk1"/>
                </a:solidFill>
                <a:latin typeface="Gill Sans"/>
                <a:ea typeface="Gill Sans"/>
                <a:cs typeface="Gill Sans"/>
                <a:sym typeface="Gill Sans"/>
              </a:rPr>
              <a:t>SARIMA AND ARIMA</a:t>
            </a:r>
            <a:r>
              <a:rPr lang="en-US" sz="2000" b="0" i="0" u="none" strike="noStrike" cap="none" dirty="0">
                <a:solidFill>
                  <a:schemeClr val="dk1"/>
                </a:solidFill>
                <a:latin typeface="Gill Sans"/>
                <a:ea typeface="Gill Sans"/>
                <a:cs typeface="Gill Sans"/>
                <a:sym typeface="Gill Sans"/>
              </a:rPr>
              <a:t> Models were used to predict the values for the next 24 hours.</a:t>
            </a:r>
            <a:endParaRPr sz="2000" b="0" i="0" u="none" strike="noStrike" cap="none" dirty="0">
              <a:solidFill>
                <a:schemeClr val="dk1"/>
              </a:solidFill>
              <a:latin typeface="Gill Sans"/>
              <a:ea typeface="Gill Sans"/>
              <a:cs typeface="Gill Sans"/>
              <a:sym typeface="Gill Sans"/>
            </a:endParaRPr>
          </a:p>
          <a:p>
            <a:pPr marL="228600" marR="0" lvl="0" indent="-228600" algn="l" rtl="0">
              <a:lnSpc>
                <a:spcPct val="120000"/>
              </a:lnSpc>
              <a:spcBef>
                <a:spcPts val="0"/>
              </a:spcBef>
              <a:spcAft>
                <a:spcPts val="0"/>
              </a:spcAft>
              <a:buClr>
                <a:schemeClr val="accent1"/>
              </a:buClr>
              <a:buSzPts val="2000"/>
              <a:buFont typeface="Gill Sans"/>
              <a:buChar char="●"/>
            </a:pPr>
            <a:r>
              <a:rPr lang="en-US" sz="2000" b="0" i="0" u="none" strike="noStrike" cap="none" dirty="0">
                <a:solidFill>
                  <a:schemeClr val="dk1"/>
                </a:solidFill>
                <a:latin typeface="Gill Sans"/>
                <a:ea typeface="Gill Sans"/>
                <a:cs typeface="Gill Sans"/>
                <a:sym typeface="Gill Sans"/>
              </a:rPr>
              <a:t>The model is built separately for Blower, Filler and </a:t>
            </a:r>
            <a:r>
              <a:rPr lang="en-US" sz="2000" b="0" i="0" u="none" strike="noStrike" cap="none" dirty="0" err="1">
                <a:solidFill>
                  <a:schemeClr val="dk1"/>
                </a:solidFill>
                <a:latin typeface="Gill Sans"/>
                <a:ea typeface="Gill Sans"/>
                <a:cs typeface="Gill Sans"/>
                <a:sym typeface="Gill Sans"/>
              </a:rPr>
              <a:t>Labeller</a:t>
            </a:r>
            <a:r>
              <a:rPr lang="en-US" sz="2000" b="0" i="0" u="none" strike="noStrike" cap="none" dirty="0">
                <a:solidFill>
                  <a:schemeClr val="dk1"/>
                </a:solidFill>
                <a:latin typeface="Gill Sans"/>
                <a:ea typeface="Gill Sans"/>
                <a:cs typeface="Gill Sans"/>
                <a:sym typeface="Gill Sans"/>
              </a:rPr>
              <a:t>.</a:t>
            </a:r>
            <a:endParaRPr sz="2000" b="0" i="0" u="none" strike="noStrike" cap="none" dirty="0">
              <a:solidFill>
                <a:schemeClr val="dk1"/>
              </a:solidFill>
              <a:latin typeface="Gill Sans"/>
              <a:ea typeface="Gill Sans"/>
              <a:cs typeface="Gill Sans"/>
              <a:sym typeface="Gill Sans"/>
            </a:endParaRPr>
          </a:p>
          <a:p>
            <a:pPr marL="228600" marR="0" lvl="0" indent="-228600" algn="l" rtl="0">
              <a:lnSpc>
                <a:spcPct val="120000"/>
              </a:lnSpc>
              <a:spcBef>
                <a:spcPts val="0"/>
              </a:spcBef>
              <a:spcAft>
                <a:spcPts val="0"/>
              </a:spcAft>
              <a:buClr>
                <a:schemeClr val="accent1"/>
              </a:buClr>
              <a:buSzPts val="2000"/>
              <a:buFont typeface="Arial"/>
              <a:buChar char="●"/>
            </a:pPr>
            <a:r>
              <a:rPr lang="en-US" sz="2000" b="1" i="0" u="none" strike="noStrike" cap="none" dirty="0">
                <a:solidFill>
                  <a:schemeClr val="dk1"/>
                </a:solidFill>
                <a:latin typeface="Gill Sans"/>
                <a:ea typeface="Gill Sans"/>
                <a:cs typeface="Gill Sans"/>
                <a:sym typeface="Gill Sans"/>
              </a:rPr>
              <a:t>Applications</a:t>
            </a:r>
            <a:r>
              <a:rPr lang="en-US" sz="2000" b="0" i="0" u="none" strike="noStrike" cap="none" dirty="0">
                <a:solidFill>
                  <a:schemeClr val="dk1"/>
                </a:solidFill>
                <a:latin typeface="Gill Sans"/>
                <a:ea typeface="Gill Sans"/>
                <a:cs typeface="Gill Sans"/>
                <a:sym typeface="Gill Sans"/>
              </a:rPr>
              <a:t>: Stock price prediction, E-Commerce, Retail, Weather prediction.</a:t>
            </a:r>
            <a:endParaRPr sz="2000" b="0" i="0" u="none" strike="noStrike" cap="none" dirty="0">
              <a:solidFill>
                <a:schemeClr val="dk1"/>
              </a:solidFill>
              <a:latin typeface="Gill Sans"/>
              <a:ea typeface="Gill Sans"/>
              <a:cs typeface="Gill Sans"/>
              <a:sym typeface="Gill Sans"/>
            </a:endParaRPr>
          </a:p>
          <a:p>
            <a:pPr marL="228600" marR="0" lvl="0" indent="-228600" algn="l" rtl="0">
              <a:lnSpc>
                <a:spcPct val="120000"/>
              </a:lnSpc>
              <a:spcBef>
                <a:spcPts val="0"/>
              </a:spcBef>
              <a:spcAft>
                <a:spcPts val="0"/>
              </a:spcAft>
              <a:buClr>
                <a:schemeClr val="accent1"/>
              </a:buClr>
              <a:buSzPts val="2000"/>
              <a:buFont typeface="Arial"/>
              <a:buChar char="●"/>
            </a:pPr>
            <a:r>
              <a:rPr lang="en-US" sz="2000" b="1" i="0" u="none" strike="noStrike" cap="none" dirty="0">
                <a:solidFill>
                  <a:schemeClr val="dk1"/>
                </a:solidFill>
                <a:latin typeface="Gill Sans"/>
                <a:ea typeface="Gill Sans"/>
                <a:cs typeface="Gill Sans"/>
                <a:sym typeface="Gill Sans"/>
              </a:rPr>
              <a:t>Pros: </a:t>
            </a:r>
            <a:r>
              <a:rPr lang="en-US" sz="2000" b="0" i="0" u="none" strike="noStrike" cap="none" dirty="0">
                <a:solidFill>
                  <a:schemeClr val="dk1"/>
                </a:solidFill>
                <a:latin typeface="Gill Sans"/>
                <a:ea typeface="Gill Sans"/>
                <a:cs typeface="Gill Sans"/>
                <a:sym typeface="Gill Sans"/>
              </a:rPr>
              <a:t>It can decrease costs</a:t>
            </a:r>
            <a:endParaRPr sz="2000" b="0" i="0" u="none" strike="noStrike" cap="none" dirty="0">
              <a:solidFill>
                <a:schemeClr val="dk1"/>
              </a:solidFill>
              <a:latin typeface="Gill Sans"/>
              <a:ea typeface="Gill Sans"/>
              <a:cs typeface="Gill Sans"/>
              <a:sym typeface="Gill Sans"/>
            </a:endParaRPr>
          </a:p>
          <a:p>
            <a:pPr marL="228600" marR="0" lvl="0" indent="-228600" algn="l" rtl="0">
              <a:lnSpc>
                <a:spcPct val="120000"/>
              </a:lnSpc>
              <a:spcBef>
                <a:spcPts val="0"/>
              </a:spcBef>
              <a:spcAft>
                <a:spcPts val="0"/>
              </a:spcAft>
              <a:buClr>
                <a:schemeClr val="accent1"/>
              </a:buClr>
              <a:buSzPts val="2000"/>
              <a:buFont typeface="Arial"/>
              <a:buChar char="●"/>
            </a:pPr>
            <a:r>
              <a:rPr lang="en-US" sz="2000" b="1" i="0" u="none" strike="noStrike" cap="none" dirty="0">
                <a:solidFill>
                  <a:schemeClr val="dk1"/>
                </a:solidFill>
                <a:latin typeface="Gill Sans"/>
                <a:ea typeface="Gill Sans"/>
                <a:cs typeface="Gill Sans"/>
                <a:sym typeface="Gill Sans"/>
              </a:rPr>
              <a:t>Cons:</a:t>
            </a:r>
            <a:r>
              <a:rPr lang="en-US" sz="2000" b="0" i="0" u="none" strike="noStrike" cap="none" dirty="0">
                <a:solidFill>
                  <a:schemeClr val="dk1"/>
                </a:solidFill>
                <a:latin typeface="Gill Sans"/>
                <a:ea typeface="Gill Sans"/>
                <a:cs typeface="Gill Sans"/>
                <a:sym typeface="Gill Sans"/>
              </a:rPr>
              <a:t> </a:t>
            </a:r>
            <a:endParaRPr sz="2000" b="0" i="0" u="none" strike="noStrike" cap="none" dirty="0">
              <a:solidFill>
                <a:schemeClr val="dk1"/>
              </a:solidFill>
              <a:latin typeface="Gill Sans"/>
              <a:ea typeface="Gill Sans"/>
              <a:cs typeface="Gill Sans"/>
              <a:sym typeface="Gill Sans"/>
            </a:endParaRPr>
          </a:p>
          <a:p>
            <a:pPr marL="914400" marR="0" lvl="1" indent="-355600" algn="l" rtl="0">
              <a:lnSpc>
                <a:spcPct val="120000"/>
              </a:lnSpc>
              <a:spcBef>
                <a:spcPts val="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Forecasting are never 100% accurate.</a:t>
            </a:r>
            <a:endParaRPr sz="2000" b="0" i="0" u="none" strike="noStrike" cap="none" dirty="0">
              <a:solidFill>
                <a:schemeClr val="dk1"/>
              </a:solidFill>
              <a:latin typeface="Gill Sans"/>
              <a:ea typeface="Gill Sans"/>
              <a:cs typeface="Gill Sans"/>
              <a:sym typeface="Gill Sans"/>
            </a:endParaRPr>
          </a:p>
          <a:p>
            <a:pPr marL="914400" marR="0" lvl="1" indent="-355600" algn="l" rtl="0">
              <a:lnSpc>
                <a:spcPct val="120000"/>
              </a:lnSpc>
              <a:spcBef>
                <a:spcPts val="0"/>
              </a:spcBef>
              <a:spcAft>
                <a:spcPts val="0"/>
              </a:spcAft>
              <a:buClr>
                <a:schemeClr val="dk1"/>
              </a:buClr>
              <a:buSzPts val="2000"/>
              <a:buFont typeface="Gill Sans"/>
              <a:buChar char="○"/>
            </a:pPr>
            <a:r>
              <a:rPr lang="en-US" sz="2000" b="0" i="0" u="none" strike="noStrike" cap="none" dirty="0">
                <a:solidFill>
                  <a:schemeClr val="dk1"/>
                </a:solidFill>
                <a:latin typeface="Gill Sans"/>
                <a:ea typeface="Gill Sans"/>
                <a:cs typeface="Gill Sans"/>
                <a:sym typeface="Gill Sans"/>
              </a:rPr>
              <a:t>It can be time-consuming and resource-intensive</a:t>
            </a:r>
            <a:endParaRPr sz="2000" b="0" i="0" u="none" strike="noStrike" cap="none" dirty="0">
              <a:solidFill>
                <a:schemeClr val="dk1"/>
              </a:solidFill>
              <a:latin typeface="Arial"/>
              <a:ea typeface="Arial"/>
              <a:cs typeface="Arial"/>
              <a:sym typeface="Arial"/>
            </a:endParaRPr>
          </a:p>
        </p:txBody>
      </p:sp>
      <p:sp>
        <p:nvSpPr>
          <p:cNvPr id="4" name="Google Shape;130;p24">
            <a:extLst>
              <a:ext uri="{FF2B5EF4-FFF2-40B4-BE49-F238E27FC236}">
                <a16:creationId xmlns:a16="http://schemas.microsoft.com/office/drawing/2014/main" id="{92B63FDF-E3DB-4377-9634-4101B2DD0228}"/>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MACHINE LEARNING: FORECASTING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ga5d35b2bc2_0_19"/>
          <p:cNvSpPr txBox="1">
            <a:spLocks noGrp="1"/>
          </p:cNvSpPr>
          <p:nvPr>
            <p:ph type="body" idx="1"/>
          </p:nvPr>
        </p:nvSpPr>
        <p:spPr>
          <a:xfrm>
            <a:off x="504557" y="1340712"/>
            <a:ext cx="7614207" cy="684973"/>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r>
              <a:rPr lang="en-US" dirty="0"/>
              <a:t>EQUATION FOR THE ARIMA MODEL:</a:t>
            </a:r>
            <a:endParaRPr dirty="0"/>
          </a:p>
          <a:p>
            <a:pPr marL="0" lvl="0" indent="0" algn="l" rtl="0">
              <a:lnSpc>
                <a:spcPct val="120000"/>
              </a:lnSpc>
              <a:spcBef>
                <a:spcPts val="1000"/>
              </a:spcBef>
              <a:spcAft>
                <a:spcPts val="0"/>
              </a:spcAft>
              <a:buSzPts val="1800"/>
              <a:buNone/>
            </a:pPr>
            <a:endParaRPr dirty="0"/>
          </a:p>
          <a:p>
            <a:pPr marL="0" lvl="0" indent="0" algn="l" rtl="0">
              <a:lnSpc>
                <a:spcPct val="120000"/>
              </a:lnSpc>
              <a:spcBef>
                <a:spcPts val="1000"/>
              </a:spcBef>
              <a:spcAft>
                <a:spcPts val="0"/>
              </a:spcAft>
              <a:buSzPts val="1800"/>
              <a:buNone/>
            </a:pPr>
            <a:endParaRPr dirty="0"/>
          </a:p>
          <a:p>
            <a:pPr marL="0" lvl="0" indent="0" algn="l" rtl="0">
              <a:lnSpc>
                <a:spcPct val="120000"/>
              </a:lnSpc>
              <a:spcBef>
                <a:spcPts val="1000"/>
              </a:spcBef>
              <a:spcAft>
                <a:spcPts val="0"/>
              </a:spcAft>
              <a:buSzPts val="1800"/>
              <a:buNone/>
            </a:pPr>
            <a:endParaRPr dirty="0"/>
          </a:p>
        </p:txBody>
      </p:sp>
      <p:pic>
        <p:nvPicPr>
          <p:cNvPr id="385" name="Google Shape;385;ga5d35b2bc2_0_19"/>
          <p:cNvPicPr preferRelativeResize="0"/>
          <p:nvPr/>
        </p:nvPicPr>
        <p:blipFill rotWithShape="1">
          <a:blip r:embed="rId3">
            <a:alphaModFix/>
          </a:blip>
          <a:srcRect l="27710" t="47068" r="2733" b="39751"/>
          <a:stretch/>
        </p:blipFill>
        <p:spPr>
          <a:xfrm>
            <a:off x="1513920" y="2129858"/>
            <a:ext cx="8480500" cy="903251"/>
          </a:xfrm>
          <a:prstGeom prst="rect">
            <a:avLst/>
          </a:prstGeom>
          <a:noFill/>
          <a:ln>
            <a:noFill/>
          </a:ln>
        </p:spPr>
      </p:pic>
      <p:sp>
        <p:nvSpPr>
          <p:cNvPr id="386" name="Google Shape;386;ga5d35b2bc2_0_19"/>
          <p:cNvSpPr/>
          <p:nvPr/>
        </p:nvSpPr>
        <p:spPr>
          <a:xfrm>
            <a:off x="504557" y="3412707"/>
            <a:ext cx="7685714" cy="28622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Arial"/>
                <a:ea typeface="Arial"/>
                <a:cs typeface="Arial"/>
                <a:sym typeface="Arial"/>
              </a:rPr>
              <a:t>AR: Autoregression. This part explores any dependent relationship between an observation and some number of lagged variables.</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Arial"/>
                <a:ea typeface="Arial"/>
                <a:cs typeface="Arial"/>
                <a:sym typeface="Arial"/>
              </a:rPr>
              <a:t>I: Integrated. This part aims to make time-series stationery by subtracting or differencing an observation from observation at the previous time step of the same time series.</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Arial"/>
                <a:ea typeface="Arial"/>
                <a:cs typeface="Arial"/>
                <a:sym typeface="Arial"/>
              </a:rPr>
              <a:t>MA: Moving Average. This part explores the relationship between an observation and a residual error by application of moving average to lagged observations, with any given time window.</a:t>
            </a:r>
            <a:endParaRPr sz="1800" b="0" i="0" u="none" strike="noStrike" cap="none" dirty="0">
              <a:solidFill>
                <a:srgbClr val="000000"/>
              </a:solidFill>
              <a:latin typeface="Arial"/>
              <a:ea typeface="Arial"/>
              <a:cs typeface="Arial"/>
              <a:sym typeface="Arial"/>
            </a:endParaRPr>
          </a:p>
        </p:txBody>
      </p:sp>
      <p:sp>
        <p:nvSpPr>
          <p:cNvPr id="387" name="Google Shape;387;ga5d35b2bc2_0_19"/>
          <p:cNvSpPr/>
          <p:nvPr/>
        </p:nvSpPr>
        <p:spPr>
          <a:xfrm>
            <a:off x="8421132" y="3429000"/>
            <a:ext cx="3544725" cy="25852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a:solidFill>
                  <a:srgbClr val="222222"/>
                </a:solidFill>
                <a:latin typeface="Helvetica Neue"/>
                <a:ea typeface="Helvetica Neue"/>
                <a:cs typeface="Helvetica Neue"/>
                <a:sym typeface="Helvetica Neue"/>
              </a:rPr>
              <a:t>Trend Elements</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555555"/>
                </a:solidFill>
                <a:latin typeface="Helvetica Neue"/>
                <a:ea typeface="Helvetica Neue"/>
                <a:cs typeface="Helvetica Neue"/>
                <a:sym typeface="Helvetica Neue"/>
              </a:rPr>
              <a:t>There are three trend elements that require configuration.</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555555"/>
                </a:solidFill>
                <a:latin typeface="Helvetica Neue"/>
                <a:ea typeface="Helvetica Neue"/>
                <a:cs typeface="Helvetica Neue"/>
                <a:sym typeface="Helvetica Neue"/>
              </a:rPr>
              <a:t>They are the same as the ARIMA model; specifically:</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pPr>
            <a:endParaRPr lang="en-US" sz="1800" b="1" i="0" u="none" strike="noStrike" cap="none" dirty="0">
              <a:solidFill>
                <a:srgbClr val="55555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pPr>
            <a:r>
              <a:rPr lang="en-US" sz="1800" b="1" i="0" u="none" strike="noStrike" cap="none" dirty="0">
                <a:solidFill>
                  <a:srgbClr val="555555"/>
                </a:solidFill>
                <a:latin typeface="Helvetica Neue"/>
                <a:ea typeface="Helvetica Neue"/>
                <a:cs typeface="Helvetica Neue"/>
                <a:sym typeface="Helvetica Neue"/>
              </a:rPr>
              <a:t>p</a:t>
            </a:r>
            <a:r>
              <a:rPr lang="en-US" sz="1800" b="0" i="0" u="none" strike="noStrike" cap="none" dirty="0">
                <a:solidFill>
                  <a:srgbClr val="555555"/>
                </a:solidFill>
                <a:latin typeface="Helvetica Neue"/>
                <a:ea typeface="Helvetica Neue"/>
                <a:cs typeface="Helvetica Neue"/>
                <a:sym typeface="Helvetica Neue"/>
              </a:rPr>
              <a:t>: Trend autoregression order</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pPr>
            <a:r>
              <a:rPr lang="en-US" sz="1800" b="1" i="0" u="none" strike="noStrike" cap="none" dirty="0">
                <a:solidFill>
                  <a:srgbClr val="555555"/>
                </a:solidFill>
                <a:latin typeface="Helvetica Neue"/>
                <a:ea typeface="Helvetica Neue"/>
                <a:cs typeface="Helvetica Neue"/>
                <a:sym typeface="Helvetica Neue"/>
              </a:rPr>
              <a:t>d</a:t>
            </a:r>
            <a:r>
              <a:rPr lang="en-US" sz="1800" b="0" i="0" u="none" strike="noStrike" cap="none" dirty="0">
                <a:solidFill>
                  <a:srgbClr val="555555"/>
                </a:solidFill>
                <a:latin typeface="Helvetica Neue"/>
                <a:ea typeface="Helvetica Neue"/>
                <a:cs typeface="Helvetica Neue"/>
                <a:sym typeface="Helvetica Neue"/>
              </a:rPr>
              <a:t>: Trend difference order</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pPr>
            <a:r>
              <a:rPr lang="en-US" sz="1800" b="1" i="0" u="none" strike="noStrike" cap="none" dirty="0">
                <a:solidFill>
                  <a:srgbClr val="555555"/>
                </a:solidFill>
                <a:latin typeface="Helvetica Neue"/>
                <a:ea typeface="Helvetica Neue"/>
                <a:cs typeface="Helvetica Neue"/>
                <a:sym typeface="Helvetica Neue"/>
              </a:rPr>
              <a:t>q</a:t>
            </a:r>
            <a:r>
              <a:rPr lang="en-US" sz="1800" b="0" i="0" u="none" strike="noStrike" cap="none" dirty="0">
                <a:solidFill>
                  <a:srgbClr val="555555"/>
                </a:solidFill>
                <a:latin typeface="Helvetica Neue"/>
                <a:ea typeface="Helvetica Neue"/>
                <a:cs typeface="Helvetica Neue"/>
                <a:sym typeface="Helvetica Neue"/>
              </a:rPr>
              <a:t>: Trend moving average order</a:t>
            </a:r>
            <a:endParaRPr sz="1800" b="0" i="0" u="none" strike="noStrike" cap="none" dirty="0">
              <a:solidFill>
                <a:srgbClr val="000000"/>
              </a:solidFill>
              <a:latin typeface="Arial"/>
              <a:ea typeface="Arial"/>
              <a:cs typeface="Arial"/>
              <a:sym typeface="Arial"/>
            </a:endParaRPr>
          </a:p>
        </p:txBody>
      </p:sp>
      <p:sp>
        <p:nvSpPr>
          <p:cNvPr id="7" name="Google Shape;130;p24">
            <a:extLst>
              <a:ext uri="{FF2B5EF4-FFF2-40B4-BE49-F238E27FC236}">
                <a16:creationId xmlns:a16="http://schemas.microsoft.com/office/drawing/2014/main" id="{47A99A91-3AF5-479C-8123-275DC1721B44}"/>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FORECASTING MODELS: ARIMA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29"/>
          <p:cNvSpPr txBox="1"/>
          <p:nvPr/>
        </p:nvSpPr>
        <p:spPr>
          <a:xfrm>
            <a:off x="8223045" y="1311346"/>
            <a:ext cx="3516646" cy="1397314"/>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dirty="0">
                <a:solidFill>
                  <a:schemeClr val="dk1"/>
                </a:solidFill>
                <a:latin typeface="Gill Sans"/>
                <a:ea typeface="Gill Sans"/>
                <a:cs typeface="Gill Sans"/>
                <a:sym typeface="Gill Sans"/>
              </a:rPr>
              <a:t>The plot shows the forecasted value for the blower for the next 24 hours.</a:t>
            </a:r>
            <a:endParaRPr sz="2000" b="0" i="0" u="none" strike="noStrike" cap="none" dirty="0">
              <a:solidFill>
                <a:srgbClr val="000000"/>
              </a:solidFill>
              <a:latin typeface="Arial"/>
              <a:ea typeface="Arial"/>
              <a:cs typeface="Arial"/>
              <a:sym typeface="Arial"/>
            </a:endParaRPr>
          </a:p>
        </p:txBody>
      </p:sp>
      <p:sp>
        <p:nvSpPr>
          <p:cNvPr id="396" name="Google Shape;396;p29"/>
          <p:cNvSpPr txBox="1"/>
          <p:nvPr/>
        </p:nvSpPr>
        <p:spPr>
          <a:xfrm>
            <a:off x="8223045" y="4275507"/>
            <a:ext cx="3001817"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RMSE (Test &amp; forecast): 29109</a:t>
            </a:r>
            <a:endParaRPr sz="1400" b="0" i="0" u="none" strike="noStrike" cap="none" dirty="0">
              <a:solidFill>
                <a:srgbClr val="000000"/>
              </a:solidFill>
              <a:latin typeface="Arial"/>
              <a:ea typeface="Arial"/>
              <a:cs typeface="Arial"/>
              <a:sym typeface="Arial"/>
            </a:endParaRPr>
          </a:p>
        </p:txBody>
      </p:sp>
      <p:pic>
        <p:nvPicPr>
          <p:cNvPr id="397" name="Google Shape;397;p29"/>
          <p:cNvPicPr preferRelativeResize="0"/>
          <p:nvPr/>
        </p:nvPicPr>
        <p:blipFill rotWithShape="1">
          <a:blip r:embed="rId3">
            <a:alphaModFix/>
          </a:blip>
          <a:srcRect/>
          <a:stretch/>
        </p:blipFill>
        <p:spPr>
          <a:xfrm>
            <a:off x="452284" y="1275941"/>
            <a:ext cx="7580671" cy="5112090"/>
          </a:xfrm>
          <a:prstGeom prst="rect">
            <a:avLst/>
          </a:prstGeom>
          <a:noFill/>
          <a:ln>
            <a:noFill/>
          </a:ln>
        </p:spPr>
      </p:pic>
      <p:sp>
        <p:nvSpPr>
          <p:cNvPr id="7" name="Google Shape;130;p24">
            <a:extLst>
              <a:ext uri="{FF2B5EF4-FFF2-40B4-BE49-F238E27FC236}">
                <a16:creationId xmlns:a16="http://schemas.microsoft.com/office/drawing/2014/main" id="{39815759-2032-4F55-9D72-B2FDB0EF4623}"/>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BLOWER – FUTURE PREDICTIONS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4" name="Google Shape;404;p30"/>
          <p:cNvSpPr txBox="1">
            <a:spLocks noGrp="1"/>
          </p:cNvSpPr>
          <p:nvPr>
            <p:ph type="body" idx="1"/>
          </p:nvPr>
        </p:nvSpPr>
        <p:spPr>
          <a:xfrm>
            <a:off x="452284" y="1315332"/>
            <a:ext cx="9603300" cy="769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r>
              <a:rPr lang="en-US" dirty="0"/>
              <a:t>EQUATION FOR THE SARIMA MODEL:</a:t>
            </a:r>
            <a:endParaRPr dirty="0"/>
          </a:p>
        </p:txBody>
      </p:sp>
      <p:pic>
        <p:nvPicPr>
          <p:cNvPr id="405" name="Google Shape;405;p30"/>
          <p:cNvPicPr preferRelativeResize="0"/>
          <p:nvPr/>
        </p:nvPicPr>
        <p:blipFill rotWithShape="1">
          <a:blip r:embed="rId3">
            <a:alphaModFix/>
          </a:blip>
          <a:srcRect l="28810" t="67324" r="6019" b="13397"/>
          <a:stretch/>
        </p:blipFill>
        <p:spPr>
          <a:xfrm>
            <a:off x="1934704" y="1997475"/>
            <a:ext cx="7945250" cy="1321425"/>
          </a:xfrm>
          <a:prstGeom prst="rect">
            <a:avLst/>
          </a:prstGeom>
          <a:noFill/>
          <a:ln>
            <a:noFill/>
          </a:ln>
        </p:spPr>
      </p:pic>
      <p:sp>
        <p:nvSpPr>
          <p:cNvPr id="406" name="Google Shape;406;p30"/>
          <p:cNvSpPr/>
          <p:nvPr/>
        </p:nvSpPr>
        <p:spPr>
          <a:xfrm>
            <a:off x="452284" y="3746933"/>
            <a:ext cx="6538451"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555555"/>
                </a:solidFill>
                <a:latin typeface="Helvetica Neue"/>
                <a:ea typeface="Helvetica Neue"/>
                <a:cs typeface="Helvetica Neue"/>
                <a:sym typeface="Helvetica Neue"/>
              </a:rPr>
              <a:t>A problem with ARIMA is that it does not support seasonal data. That is a time series with a repeating cycle</a:t>
            </a:r>
          </a:p>
          <a:p>
            <a:pPr marL="0" marR="0" lvl="0" indent="0" algn="l" rtl="0">
              <a:lnSpc>
                <a:spcPct val="100000"/>
              </a:lnSpc>
              <a:spcBef>
                <a:spcPts val="0"/>
              </a:spcBef>
              <a:spcAft>
                <a:spcPts val="0"/>
              </a:spcAft>
              <a:buClr>
                <a:srgbClr val="000000"/>
              </a:buClr>
              <a:buSzPts val="1400"/>
              <a:buFont typeface="Arial"/>
              <a:buNone/>
            </a:pPr>
            <a:endParaRPr lang="en-US" sz="1800" dirty="0">
              <a:solidFill>
                <a:srgbClr val="555555"/>
              </a:solidFill>
              <a:latin typeface="Helvetica Neue"/>
              <a:sym typeface="Helvetica Neue"/>
            </a:endParaRPr>
          </a:p>
          <a:p>
            <a:pPr>
              <a:buSzPts val="1400"/>
            </a:pPr>
            <a:r>
              <a:rPr lang="en-US" sz="1800" b="0" i="0" u="none" strike="noStrike" cap="none" dirty="0">
                <a:solidFill>
                  <a:srgbClr val="555555"/>
                </a:solidFill>
                <a:latin typeface="Helvetica Neue"/>
                <a:ea typeface="Helvetica Neue"/>
                <a:cs typeface="Helvetica Neue"/>
                <a:sym typeface="Helvetica Neue"/>
              </a:rPr>
              <a:t>Seasonal Autoregressive Integrated Moving Average, SARIMA or Seasonal ARIMA, is an extension of ARIMA that explicitly supports univariate time series data with a seasonal component</a:t>
            </a:r>
            <a:endParaRPr lang="en-US" sz="1800" b="0" i="0" u="none" strike="noStrike" cap="none" dirty="0">
              <a:solidFill>
                <a:srgbClr val="000000"/>
              </a:solidFill>
              <a:latin typeface="Arial"/>
              <a:ea typeface="Arial"/>
              <a:cs typeface="Arial"/>
              <a:sym typeface="Arial"/>
            </a:endParaRPr>
          </a:p>
        </p:txBody>
      </p:sp>
      <p:sp>
        <p:nvSpPr>
          <p:cNvPr id="408" name="Google Shape;408;p30"/>
          <p:cNvSpPr/>
          <p:nvPr/>
        </p:nvSpPr>
        <p:spPr>
          <a:xfrm>
            <a:off x="7489986" y="3746933"/>
            <a:ext cx="4672517" cy="25852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a:solidFill>
                  <a:srgbClr val="222222"/>
                </a:solidFill>
                <a:latin typeface="Helvetica Neue"/>
                <a:ea typeface="Helvetica Neue"/>
                <a:cs typeface="Helvetica Neue"/>
                <a:sym typeface="Helvetica Neue"/>
              </a:rPr>
              <a:t>Seasonal Elements</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555555"/>
                </a:solidFill>
                <a:latin typeface="Helvetica Neue"/>
                <a:ea typeface="Helvetica Neue"/>
                <a:cs typeface="Helvetica Neue"/>
                <a:sym typeface="Helvetica Neue"/>
              </a:rPr>
              <a:t>There are four seasonal elements that are not part of ARIMA that must be configured; they are:</a:t>
            </a: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800" b="1" i="0" u="none" strike="noStrike" cap="none" dirty="0">
                <a:solidFill>
                  <a:srgbClr val="555555"/>
                </a:solidFill>
                <a:latin typeface="Helvetica Neue"/>
                <a:ea typeface="Helvetica Neue"/>
                <a:cs typeface="Helvetica Neue"/>
                <a:sym typeface="Helvetica Neue"/>
              </a:rPr>
              <a:t>P</a:t>
            </a:r>
            <a:r>
              <a:rPr lang="en-US" sz="1800" b="0" i="0" u="none" strike="noStrike" cap="none" dirty="0">
                <a:solidFill>
                  <a:srgbClr val="555555"/>
                </a:solidFill>
                <a:latin typeface="Helvetica Neue"/>
                <a:ea typeface="Helvetica Neue"/>
                <a:cs typeface="Helvetica Neue"/>
                <a:sym typeface="Helvetica Neue"/>
              </a:rPr>
              <a:t>: Seasonal autoregressive order</a:t>
            </a: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800" b="1" i="0" u="none" strike="noStrike" cap="none" dirty="0">
                <a:solidFill>
                  <a:srgbClr val="555555"/>
                </a:solidFill>
                <a:latin typeface="Helvetica Neue"/>
                <a:ea typeface="Helvetica Neue"/>
                <a:cs typeface="Helvetica Neue"/>
                <a:sym typeface="Helvetica Neue"/>
              </a:rPr>
              <a:t>D</a:t>
            </a:r>
            <a:r>
              <a:rPr lang="en-US" sz="1800" b="0" i="0" u="none" strike="noStrike" cap="none" dirty="0">
                <a:solidFill>
                  <a:srgbClr val="555555"/>
                </a:solidFill>
                <a:latin typeface="Helvetica Neue"/>
                <a:ea typeface="Helvetica Neue"/>
                <a:cs typeface="Helvetica Neue"/>
                <a:sym typeface="Helvetica Neue"/>
              </a:rPr>
              <a:t>: Seasonal difference order</a:t>
            </a: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800" b="1" i="0" u="none" strike="noStrike" cap="none" dirty="0">
                <a:solidFill>
                  <a:srgbClr val="555555"/>
                </a:solidFill>
                <a:latin typeface="Helvetica Neue"/>
                <a:ea typeface="Helvetica Neue"/>
                <a:cs typeface="Helvetica Neue"/>
                <a:sym typeface="Helvetica Neue"/>
              </a:rPr>
              <a:t>Q</a:t>
            </a:r>
            <a:r>
              <a:rPr lang="en-US" sz="1800" b="0" i="0" u="none" strike="noStrike" cap="none" dirty="0">
                <a:solidFill>
                  <a:srgbClr val="555555"/>
                </a:solidFill>
                <a:latin typeface="Helvetica Neue"/>
                <a:ea typeface="Helvetica Neue"/>
                <a:cs typeface="Helvetica Neue"/>
                <a:sym typeface="Helvetica Neue"/>
              </a:rPr>
              <a:t>: Seasonal moving average order</a:t>
            </a: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800" b="1" i="0" u="none" strike="noStrike" cap="none" dirty="0">
                <a:solidFill>
                  <a:srgbClr val="555555"/>
                </a:solidFill>
                <a:latin typeface="Helvetica Neue"/>
                <a:ea typeface="Helvetica Neue"/>
                <a:cs typeface="Helvetica Neue"/>
                <a:sym typeface="Helvetica Neue"/>
              </a:rPr>
              <a:t>m</a:t>
            </a:r>
            <a:r>
              <a:rPr lang="en-US" sz="1800" b="0" i="0" u="none" strike="noStrike" cap="none" dirty="0">
                <a:solidFill>
                  <a:srgbClr val="555555"/>
                </a:solidFill>
                <a:latin typeface="Helvetica Neue"/>
                <a:ea typeface="Helvetica Neue"/>
                <a:cs typeface="Helvetica Neue"/>
                <a:sym typeface="Helvetica Neue"/>
              </a:rPr>
              <a:t>: The number of time steps for a single seasonal period</a:t>
            </a:r>
            <a:endParaRPr sz="1800" b="0" i="0" u="none" strike="noStrike" cap="none" dirty="0">
              <a:solidFill>
                <a:srgbClr val="000000"/>
              </a:solidFill>
              <a:latin typeface="Arial"/>
              <a:ea typeface="Arial"/>
              <a:cs typeface="Arial"/>
              <a:sym typeface="Arial"/>
            </a:endParaRPr>
          </a:p>
        </p:txBody>
      </p:sp>
      <p:sp>
        <p:nvSpPr>
          <p:cNvPr id="8" name="Google Shape;130;p24">
            <a:extLst>
              <a:ext uri="{FF2B5EF4-FFF2-40B4-BE49-F238E27FC236}">
                <a16:creationId xmlns:a16="http://schemas.microsoft.com/office/drawing/2014/main" id="{EB6F1F61-F70D-4F81-A57B-A79808374C95}"/>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FORECASTNG MODELS: SARIMA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5" name="Google Shape;415;gad6c105398_0_0"/>
          <p:cNvPicPr preferRelativeResize="0"/>
          <p:nvPr/>
        </p:nvPicPr>
        <p:blipFill rotWithShape="1">
          <a:blip r:embed="rId3">
            <a:alphaModFix/>
          </a:blip>
          <a:srcRect l="6577" t="27821" r="40593" b="11029"/>
          <a:stretch/>
        </p:blipFill>
        <p:spPr>
          <a:xfrm>
            <a:off x="144041" y="1154941"/>
            <a:ext cx="8233044" cy="4921394"/>
          </a:xfrm>
          <a:prstGeom prst="rect">
            <a:avLst/>
          </a:prstGeom>
          <a:noFill/>
          <a:ln>
            <a:noFill/>
          </a:ln>
        </p:spPr>
      </p:pic>
      <p:sp>
        <p:nvSpPr>
          <p:cNvPr id="416" name="Google Shape;416;gad6c105398_0_0"/>
          <p:cNvSpPr txBox="1"/>
          <p:nvPr/>
        </p:nvSpPr>
        <p:spPr>
          <a:xfrm>
            <a:off x="8685327" y="1159508"/>
            <a:ext cx="3362631" cy="1416979"/>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dirty="0">
                <a:solidFill>
                  <a:schemeClr val="dk1"/>
                </a:solidFill>
                <a:latin typeface="Gill Sans"/>
                <a:ea typeface="Gill Sans"/>
                <a:cs typeface="Gill Sans"/>
                <a:sym typeface="Gill Sans"/>
              </a:rPr>
              <a:t>The plot shows the forecasted value for the blower for the next 24 hours.</a:t>
            </a:r>
            <a:endParaRPr sz="2000" b="0" i="0" u="none" strike="noStrike" cap="none" dirty="0">
              <a:solidFill>
                <a:srgbClr val="000000"/>
              </a:solidFill>
              <a:latin typeface="Arial"/>
              <a:ea typeface="Arial"/>
              <a:cs typeface="Arial"/>
              <a:sym typeface="Arial"/>
            </a:endParaRPr>
          </a:p>
        </p:txBody>
      </p:sp>
      <p:sp>
        <p:nvSpPr>
          <p:cNvPr id="417" name="Google Shape;417;gad6c105398_0_0"/>
          <p:cNvSpPr/>
          <p:nvPr/>
        </p:nvSpPr>
        <p:spPr>
          <a:xfrm>
            <a:off x="8685328" y="2576487"/>
            <a:ext cx="162576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RMSE</a:t>
            </a:r>
            <a:r>
              <a:rPr lang="en-US"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Training: 14729.1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Test: 13115.02</a:t>
            </a:r>
            <a:endParaRPr sz="1400" b="0" i="0" u="none" strike="noStrike" cap="none" dirty="0">
              <a:solidFill>
                <a:srgbClr val="000000"/>
              </a:solidFill>
              <a:latin typeface="Arial"/>
              <a:ea typeface="Arial"/>
              <a:cs typeface="Arial"/>
              <a:sym typeface="Arial"/>
            </a:endParaRPr>
          </a:p>
        </p:txBody>
      </p:sp>
      <p:sp>
        <p:nvSpPr>
          <p:cNvPr id="8" name="Google Shape;130;p24">
            <a:extLst>
              <a:ext uri="{FF2B5EF4-FFF2-40B4-BE49-F238E27FC236}">
                <a16:creationId xmlns:a16="http://schemas.microsoft.com/office/drawing/2014/main" id="{3899188E-D21B-4404-99BD-03D3AEC5C210}"/>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BLOWER – FUTURE PREDICTIONS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4" name="Google Shape;424;gad6c105398_0_7"/>
          <p:cNvSpPr txBox="1"/>
          <p:nvPr/>
        </p:nvSpPr>
        <p:spPr>
          <a:xfrm>
            <a:off x="8331797" y="1367452"/>
            <a:ext cx="3676072" cy="447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Gill Sans"/>
                <a:ea typeface="Gill Sans"/>
                <a:cs typeface="Gill Sans"/>
                <a:sym typeface="Gill Sans"/>
              </a:rPr>
              <a:t>The plot shows the forecasted value for the filler for the next 24 hours.</a:t>
            </a:r>
            <a:endParaRPr sz="2000" b="0" i="0" u="none" strike="noStrike" cap="none">
              <a:solidFill>
                <a:schemeClr val="dk1"/>
              </a:solidFill>
              <a:latin typeface="Gill Sans"/>
              <a:ea typeface="Gill Sans"/>
              <a:cs typeface="Gill Sans"/>
              <a:sym typeface="Gill Sans"/>
            </a:endParaRPr>
          </a:p>
        </p:txBody>
      </p:sp>
      <p:pic>
        <p:nvPicPr>
          <p:cNvPr id="425" name="Google Shape;425;gad6c105398_0_7"/>
          <p:cNvPicPr preferRelativeResize="0"/>
          <p:nvPr/>
        </p:nvPicPr>
        <p:blipFill rotWithShape="1">
          <a:blip r:embed="rId3">
            <a:alphaModFix/>
          </a:blip>
          <a:srcRect/>
          <a:stretch/>
        </p:blipFill>
        <p:spPr>
          <a:xfrm>
            <a:off x="341745" y="1369028"/>
            <a:ext cx="7786255" cy="4699820"/>
          </a:xfrm>
          <a:prstGeom prst="rect">
            <a:avLst/>
          </a:prstGeom>
          <a:noFill/>
          <a:ln>
            <a:noFill/>
          </a:ln>
        </p:spPr>
      </p:pic>
      <p:sp>
        <p:nvSpPr>
          <p:cNvPr id="426" name="Google Shape;426;gad6c105398_0_7"/>
          <p:cNvSpPr/>
          <p:nvPr/>
        </p:nvSpPr>
        <p:spPr>
          <a:xfrm>
            <a:off x="8331797" y="2523697"/>
            <a:ext cx="162576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RMSE</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Training: 14166.6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Test: 16194.5</a:t>
            </a:r>
            <a:endParaRPr sz="1400" b="0" i="0" u="none" strike="noStrike" cap="none">
              <a:solidFill>
                <a:srgbClr val="000000"/>
              </a:solidFill>
              <a:latin typeface="Arial"/>
              <a:ea typeface="Arial"/>
              <a:cs typeface="Arial"/>
              <a:sym typeface="Arial"/>
            </a:endParaRPr>
          </a:p>
        </p:txBody>
      </p:sp>
      <p:sp>
        <p:nvSpPr>
          <p:cNvPr id="427" name="Google Shape;427;gad6c105398_0_7"/>
          <p:cNvSpPr txBox="1"/>
          <p:nvPr/>
        </p:nvSpPr>
        <p:spPr>
          <a:xfrm>
            <a:off x="8331797" y="3718938"/>
            <a:ext cx="348210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Based on ARIMA and SARIMA trend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We have proposed to use SARIMA model for future prediction</a:t>
            </a:r>
            <a:endParaRPr sz="1400" b="0" i="0" u="none" strike="noStrike" cap="none" dirty="0">
              <a:solidFill>
                <a:srgbClr val="000000"/>
              </a:solidFill>
              <a:latin typeface="Arial"/>
              <a:ea typeface="Arial"/>
              <a:cs typeface="Arial"/>
              <a:sym typeface="Arial"/>
            </a:endParaRPr>
          </a:p>
        </p:txBody>
      </p:sp>
      <p:sp>
        <p:nvSpPr>
          <p:cNvPr id="7" name="Google Shape;130;p24">
            <a:extLst>
              <a:ext uri="{FF2B5EF4-FFF2-40B4-BE49-F238E27FC236}">
                <a16:creationId xmlns:a16="http://schemas.microsoft.com/office/drawing/2014/main" id="{CFA3600E-CC53-4A49-B246-5251C1D85F63}"/>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FILLER – FUTURE PREDICTIONS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endParaRPr/>
          </a:p>
        </p:txBody>
      </p:sp>
      <p:pic>
        <p:nvPicPr>
          <p:cNvPr id="433" name="Google Shape;433;p31"/>
          <p:cNvPicPr preferRelativeResize="0"/>
          <p:nvPr/>
        </p:nvPicPr>
        <p:blipFill rotWithShape="1">
          <a:blip r:embed="rId3">
            <a:alphaModFix/>
          </a:blip>
          <a:srcRect/>
          <a:stretch/>
        </p:blipFill>
        <p:spPr>
          <a:xfrm>
            <a:off x="0" y="565849"/>
            <a:ext cx="12192000" cy="5982436"/>
          </a:xfrm>
          <a:prstGeom prst="rect">
            <a:avLst/>
          </a:prstGeom>
          <a:noFill/>
          <a:ln>
            <a:noFill/>
          </a:ln>
        </p:spPr>
      </p:pic>
      <p:sp>
        <p:nvSpPr>
          <p:cNvPr id="434" name="Google Shape;434;p31"/>
          <p:cNvSpPr/>
          <p:nvPr/>
        </p:nvSpPr>
        <p:spPr>
          <a:xfrm>
            <a:off x="332509" y="5553487"/>
            <a:ext cx="60960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0C0"/>
                </a:solidFill>
                <a:latin typeface="Arial"/>
                <a:ea typeface="Arial"/>
                <a:cs typeface="Arial"/>
                <a:sym typeface="Arial"/>
              </a:rPr>
              <a:t>The deployment was done using Flask where we predict blower and labeller equipment values by selecting shift-wise (8 hours) and day-wise (24 hours) forecasting time.</a:t>
            </a:r>
            <a:endParaRPr sz="2000" b="0" i="0" u="none" strike="noStrike" cap="none">
              <a:solidFill>
                <a:srgbClr val="0070C0"/>
              </a:solidFill>
              <a:latin typeface="Arial"/>
              <a:ea typeface="Arial"/>
              <a:cs typeface="Arial"/>
              <a:sym typeface="Arial"/>
            </a:endParaRPr>
          </a:p>
        </p:txBody>
      </p:sp>
      <p:sp>
        <p:nvSpPr>
          <p:cNvPr id="435" name="Google Shape;435;p31"/>
          <p:cNvSpPr txBox="1"/>
          <p:nvPr/>
        </p:nvSpPr>
        <p:spPr>
          <a:xfrm>
            <a:off x="205584" y="1800036"/>
            <a:ext cx="674254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C00000"/>
                </a:solidFill>
                <a:latin typeface="Arial"/>
                <a:ea typeface="Arial"/>
                <a:cs typeface="Arial"/>
                <a:sym typeface="Arial"/>
              </a:rPr>
              <a:t>Deployment using Flask</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a5d35b2bc2_0_47"/>
          <p:cNvSpPr txBox="1">
            <a:spLocks noGrp="1"/>
          </p:cNvSpPr>
          <p:nvPr>
            <p:ph type="title"/>
          </p:nvPr>
        </p:nvSpPr>
        <p:spPr>
          <a:xfrm>
            <a:off x="1451579" y="804519"/>
            <a:ext cx="9603300" cy="104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b="1">
                <a:solidFill>
                  <a:srgbClr val="C00000"/>
                </a:solidFill>
              </a:rPr>
              <a:t>Dashboard</a:t>
            </a:r>
            <a:endParaRPr b="1">
              <a:solidFill>
                <a:srgbClr val="C00000"/>
              </a:solidFill>
            </a:endParaRPr>
          </a:p>
        </p:txBody>
      </p:sp>
      <p:pic>
        <p:nvPicPr>
          <p:cNvPr id="442" name="Google Shape;442;ga5d35b2bc2_0_47"/>
          <p:cNvPicPr preferRelativeResize="0"/>
          <p:nvPr/>
        </p:nvPicPr>
        <p:blipFill rotWithShape="1">
          <a:blip r:embed="rId3">
            <a:alphaModFix/>
          </a:blip>
          <a:srcRect l="3484" t="19891" r="7118" b="8629"/>
          <a:stretch/>
        </p:blipFill>
        <p:spPr>
          <a:xfrm>
            <a:off x="129832" y="646545"/>
            <a:ext cx="11711186" cy="526010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a5d35b2bc2_0_52"/>
          <p:cNvSpPr txBox="1">
            <a:spLocks noGrp="1"/>
          </p:cNvSpPr>
          <p:nvPr>
            <p:ph type="title"/>
          </p:nvPr>
        </p:nvSpPr>
        <p:spPr>
          <a:xfrm>
            <a:off x="1451579" y="804519"/>
            <a:ext cx="9603300" cy="104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endParaRPr/>
          </a:p>
        </p:txBody>
      </p:sp>
      <p:pic>
        <p:nvPicPr>
          <p:cNvPr id="449" name="Google Shape;449;ga5d35b2bc2_0_52"/>
          <p:cNvPicPr preferRelativeResize="0"/>
          <p:nvPr/>
        </p:nvPicPr>
        <p:blipFill rotWithShape="1">
          <a:blip r:embed="rId3">
            <a:alphaModFix/>
          </a:blip>
          <a:srcRect/>
          <a:stretch/>
        </p:blipFill>
        <p:spPr>
          <a:xfrm>
            <a:off x="0" y="530943"/>
            <a:ext cx="12192000" cy="609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67A03D0-67AB-48F0-96B5-9642863805EA}"/>
              </a:ext>
            </a:extLst>
          </p:cNvPr>
          <p:cNvSpPr txBox="1"/>
          <p:nvPr/>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pic>
        <p:nvPicPr>
          <p:cNvPr id="25" name="Picture 24" descr="Icon&#10;&#10;Description automatically generated">
            <a:extLst>
              <a:ext uri="{FF2B5EF4-FFF2-40B4-BE49-F238E27FC236}">
                <a16:creationId xmlns:a16="http://schemas.microsoft.com/office/drawing/2014/main" id="{4A33175C-FF73-46DD-99AA-7BDED10728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
        <p:nvSpPr>
          <p:cNvPr id="27" name="Google Shape;156;p24">
            <a:extLst>
              <a:ext uri="{FF2B5EF4-FFF2-40B4-BE49-F238E27FC236}">
                <a16:creationId xmlns:a16="http://schemas.microsoft.com/office/drawing/2014/main" id="{60BDB266-4730-4865-A65C-4D15B7C937CD}"/>
              </a:ext>
            </a:extLst>
          </p:cNvPr>
          <p:cNvSpPr txBox="1"/>
          <p:nvPr/>
        </p:nvSpPr>
        <p:spPr>
          <a:xfrm>
            <a:off x="106363" y="1803778"/>
            <a:ext cx="2170800" cy="137001"/>
          </a:xfrm>
          <a:prstGeom prst="rect">
            <a:avLst/>
          </a:prstGeom>
          <a:noFill/>
          <a:ln>
            <a:noFill/>
          </a:ln>
        </p:spPr>
        <p:txBody>
          <a:bodyPr spcFirstLastPara="1" wrap="square" lIns="91425" tIns="91425" rIns="91425" bIns="91425" anchor="t" anchorCtr="0">
            <a:noAutofit/>
          </a:bodyPr>
          <a:lstStyle/>
          <a:p>
            <a:pPr lvl="0" algn="ctr">
              <a:lnSpc>
                <a:spcPct val="120000"/>
              </a:lnSpc>
              <a:spcBef>
                <a:spcPts val="1000"/>
              </a:spcBef>
              <a:buSzPts val="1700"/>
            </a:pPr>
            <a:r>
              <a:rPr lang="en-US" sz="1600" dirty="0" err="1">
                <a:solidFill>
                  <a:schemeClr val="dk1"/>
                </a:solidFill>
                <a:latin typeface="Gill Sans"/>
                <a:ea typeface="Gill Sans"/>
                <a:cs typeface="Gill Sans"/>
                <a:sym typeface="Gill Sans"/>
              </a:rPr>
              <a:t>Meghal</a:t>
            </a:r>
            <a:r>
              <a:rPr lang="en-US" sz="1600" dirty="0">
                <a:solidFill>
                  <a:schemeClr val="dk1"/>
                </a:solidFill>
                <a:latin typeface="Gill Sans"/>
                <a:ea typeface="Gill Sans"/>
                <a:cs typeface="Gill Sans"/>
                <a:sym typeface="Gill Sans"/>
              </a:rPr>
              <a:t> Agarwal</a:t>
            </a:r>
            <a:endParaRPr lang="en-US" sz="1050" dirty="0"/>
          </a:p>
        </p:txBody>
      </p:sp>
      <p:sp>
        <p:nvSpPr>
          <p:cNvPr id="28" name="Google Shape;158;p24">
            <a:extLst>
              <a:ext uri="{FF2B5EF4-FFF2-40B4-BE49-F238E27FC236}">
                <a16:creationId xmlns:a16="http://schemas.microsoft.com/office/drawing/2014/main" id="{63AAC820-4EB7-4D4F-B004-A66ED697362C}"/>
              </a:ext>
            </a:extLst>
          </p:cNvPr>
          <p:cNvSpPr txBox="1"/>
          <p:nvPr/>
        </p:nvSpPr>
        <p:spPr>
          <a:xfrm>
            <a:off x="3055490" y="1803778"/>
            <a:ext cx="1921459" cy="453900"/>
          </a:xfrm>
          <a:prstGeom prst="rect">
            <a:avLst/>
          </a:prstGeom>
          <a:noFill/>
          <a:ln>
            <a:noFill/>
          </a:ln>
        </p:spPr>
        <p:txBody>
          <a:bodyPr spcFirstLastPara="1" wrap="square" lIns="91425" tIns="91425" rIns="91425" bIns="91425" anchor="t" anchorCtr="0">
            <a:noAutofit/>
          </a:bodyPr>
          <a:lstStyle/>
          <a:p>
            <a:pPr lvl="0">
              <a:lnSpc>
                <a:spcPct val="120000"/>
              </a:lnSpc>
              <a:spcBef>
                <a:spcPts val="1000"/>
              </a:spcBef>
              <a:buSzPts val="1500"/>
            </a:pPr>
            <a:r>
              <a:rPr lang="en-US" sz="1600" dirty="0">
                <a:solidFill>
                  <a:schemeClr val="dk1"/>
                </a:solidFill>
                <a:latin typeface="Gill Sans"/>
                <a:ea typeface="Gill Sans"/>
                <a:cs typeface="Gill Sans"/>
                <a:sym typeface="Gill Sans"/>
              </a:rPr>
              <a:t>Tejaswi Tadikonda</a:t>
            </a:r>
          </a:p>
        </p:txBody>
      </p:sp>
      <p:sp>
        <p:nvSpPr>
          <p:cNvPr id="29" name="Google Shape;153;p24">
            <a:extLst>
              <a:ext uri="{FF2B5EF4-FFF2-40B4-BE49-F238E27FC236}">
                <a16:creationId xmlns:a16="http://schemas.microsoft.com/office/drawing/2014/main" id="{20F00E1F-F785-4ED2-AF8B-CB7E5AABDFE4}"/>
              </a:ext>
            </a:extLst>
          </p:cNvPr>
          <p:cNvSpPr txBox="1"/>
          <p:nvPr/>
        </p:nvSpPr>
        <p:spPr>
          <a:xfrm>
            <a:off x="5697039" y="1872278"/>
            <a:ext cx="1637339" cy="453900"/>
          </a:xfrm>
          <a:prstGeom prst="rect">
            <a:avLst/>
          </a:prstGeom>
          <a:noFill/>
          <a:ln>
            <a:noFill/>
          </a:ln>
        </p:spPr>
        <p:txBody>
          <a:bodyPr spcFirstLastPara="1" wrap="square" lIns="91425" tIns="91425" rIns="91425" bIns="91425" anchor="t" anchorCtr="0">
            <a:noAutofit/>
          </a:bodyPr>
          <a:lstStyle/>
          <a:p>
            <a:pPr lvl="0" algn="ctr">
              <a:lnSpc>
                <a:spcPct val="120000"/>
              </a:lnSpc>
              <a:spcBef>
                <a:spcPts val="1000"/>
              </a:spcBef>
              <a:buSzPts val="1600"/>
            </a:pPr>
            <a:r>
              <a:rPr lang="en-US" sz="1600" dirty="0">
                <a:solidFill>
                  <a:schemeClr val="dk1"/>
                </a:solidFill>
                <a:latin typeface="Gill Sans"/>
                <a:ea typeface="Gill Sans"/>
                <a:cs typeface="Gill Sans"/>
                <a:sym typeface="Gill Sans"/>
              </a:rPr>
              <a:t>Chetan </a:t>
            </a:r>
            <a:r>
              <a:rPr lang="en-US" sz="1600" dirty="0" err="1">
                <a:solidFill>
                  <a:schemeClr val="dk1"/>
                </a:solidFill>
                <a:latin typeface="Gill Sans"/>
                <a:ea typeface="Gill Sans"/>
                <a:cs typeface="Gill Sans"/>
                <a:sym typeface="Gill Sans"/>
              </a:rPr>
              <a:t>Khapekar</a:t>
            </a:r>
            <a:endParaRPr lang="en-US" sz="1000" dirty="0"/>
          </a:p>
        </p:txBody>
      </p:sp>
      <p:sp>
        <p:nvSpPr>
          <p:cNvPr id="30" name="Google Shape;157;p24">
            <a:extLst>
              <a:ext uri="{FF2B5EF4-FFF2-40B4-BE49-F238E27FC236}">
                <a16:creationId xmlns:a16="http://schemas.microsoft.com/office/drawing/2014/main" id="{3B82E4C0-EDF4-4566-A8E0-52A4AD40B687}"/>
              </a:ext>
            </a:extLst>
          </p:cNvPr>
          <p:cNvSpPr txBox="1"/>
          <p:nvPr/>
        </p:nvSpPr>
        <p:spPr>
          <a:xfrm>
            <a:off x="7976986" y="1835687"/>
            <a:ext cx="2092727" cy="453900"/>
          </a:xfrm>
          <a:prstGeom prst="rect">
            <a:avLst/>
          </a:prstGeom>
          <a:noFill/>
          <a:ln>
            <a:noFill/>
          </a:ln>
        </p:spPr>
        <p:txBody>
          <a:bodyPr spcFirstLastPara="1" wrap="square" lIns="91425" tIns="91425" rIns="91425" bIns="91425" anchor="t" anchorCtr="0">
            <a:noAutofit/>
          </a:bodyPr>
          <a:lstStyle/>
          <a:p>
            <a:pPr algn="ctr">
              <a:lnSpc>
                <a:spcPct val="120000"/>
              </a:lnSpc>
              <a:spcBef>
                <a:spcPts val="1000"/>
              </a:spcBef>
              <a:buSzPts val="1600"/>
            </a:pPr>
            <a:r>
              <a:rPr lang="en-US" sz="1600" dirty="0">
                <a:latin typeface="Gill Sans"/>
                <a:ea typeface="Gill Sans"/>
                <a:cs typeface="Gill Sans"/>
                <a:sym typeface="Gill Sans"/>
              </a:rPr>
              <a:t>Mohammed </a:t>
            </a:r>
            <a:r>
              <a:rPr lang="en-US" sz="1600" dirty="0" err="1">
                <a:latin typeface="Gill Sans"/>
                <a:ea typeface="Gill Sans"/>
                <a:cs typeface="Gill Sans"/>
                <a:sym typeface="Gill Sans"/>
              </a:rPr>
              <a:t>Shajiuddin</a:t>
            </a:r>
            <a:endParaRPr lang="en-US" sz="1600" dirty="0">
              <a:latin typeface="Gill Sans"/>
              <a:ea typeface="Gill Sans"/>
              <a:cs typeface="Gill Sans"/>
              <a:sym typeface="Gill Sans"/>
            </a:endParaRPr>
          </a:p>
          <a:p>
            <a:pPr marL="0" marR="0" lvl="0" indent="0" algn="ctr" rtl="0">
              <a:lnSpc>
                <a:spcPct val="120000"/>
              </a:lnSpc>
              <a:spcBef>
                <a:spcPts val="1000"/>
              </a:spcBef>
              <a:spcAft>
                <a:spcPts val="0"/>
              </a:spcAft>
              <a:buClr>
                <a:srgbClr val="000000"/>
              </a:buClr>
              <a:buSzPts val="1600"/>
              <a:buFont typeface="Arial"/>
              <a:buNone/>
            </a:pPr>
            <a:endParaRPr sz="1000" b="0" i="0" u="none" strike="noStrike" cap="none" dirty="0">
              <a:solidFill>
                <a:srgbClr val="000000"/>
              </a:solidFill>
              <a:latin typeface="Arial"/>
              <a:ea typeface="Arial"/>
              <a:cs typeface="Arial"/>
              <a:sym typeface="Arial"/>
            </a:endParaRPr>
          </a:p>
        </p:txBody>
      </p:sp>
      <p:sp>
        <p:nvSpPr>
          <p:cNvPr id="31" name="Google Shape;159;p24">
            <a:extLst>
              <a:ext uri="{FF2B5EF4-FFF2-40B4-BE49-F238E27FC236}">
                <a16:creationId xmlns:a16="http://schemas.microsoft.com/office/drawing/2014/main" id="{30553AFD-3C86-451E-854C-0BF283FF7561}"/>
              </a:ext>
            </a:extLst>
          </p:cNvPr>
          <p:cNvSpPr txBox="1"/>
          <p:nvPr/>
        </p:nvSpPr>
        <p:spPr>
          <a:xfrm>
            <a:off x="10294815" y="4326062"/>
            <a:ext cx="1636894" cy="453900"/>
          </a:xfrm>
          <a:prstGeom prst="rect">
            <a:avLst/>
          </a:prstGeom>
          <a:noFill/>
          <a:ln>
            <a:noFill/>
          </a:ln>
        </p:spPr>
        <p:txBody>
          <a:bodyPr spcFirstLastPara="1" wrap="square" lIns="91425" tIns="91425" rIns="91425" bIns="91425" anchor="t" anchorCtr="0">
            <a:noAutofit/>
          </a:bodyPr>
          <a:lstStyle/>
          <a:p>
            <a:pPr lvl="0"/>
            <a:r>
              <a:rPr lang="en-US" sz="1600" dirty="0">
                <a:latin typeface="Gill Sans"/>
                <a:ea typeface="Gill Sans"/>
                <a:cs typeface="Gill Sans"/>
                <a:sym typeface="Gill Sans"/>
              </a:rPr>
              <a:t>Sruthi Penta</a:t>
            </a:r>
          </a:p>
        </p:txBody>
      </p:sp>
      <p:sp>
        <p:nvSpPr>
          <p:cNvPr id="33" name="Google Shape;177;p24">
            <a:extLst>
              <a:ext uri="{FF2B5EF4-FFF2-40B4-BE49-F238E27FC236}">
                <a16:creationId xmlns:a16="http://schemas.microsoft.com/office/drawing/2014/main" id="{A7BC13A5-70A1-4206-AE66-6698E19219B5}"/>
              </a:ext>
            </a:extLst>
          </p:cNvPr>
          <p:cNvSpPr txBox="1"/>
          <p:nvPr/>
        </p:nvSpPr>
        <p:spPr>
          <a:xfrm>
            <a:off x="573463" y="6400218"/>
            <a:ext cx="1236600" cy="453900"/>
          </a:xfrm>
          <a:prstGeom prst="rect">
            <a:avLst/>
          </a:prstGeom>
          <a:noFill/>
          <a:ln>
            <a:noFill/>
          </a:ln>
        </p:spPr>
        <p:txBody>
          <a:bodyPr spcFirstLastPara="1" wrap="square" lIns="91425" tIns="91425" rIns="91425" bIns="91425" anchor="t" anchorCtr="0">
            <a:noAutofit/>
          </a:bodyPr>
          <a:lstStyle/>
          <a:p>
            <a:pPr lvl="0" algn="ctr">
              <a:lnSpc>
                <a:spcPct val="120000"/>
              </a:lnSpc>
              <a:spcBef>
                <a:spcPts val="1000"/>
              </a:spcBef>
              <a:buSzPts val="1600"/>
            </a:pPr>
            <a:r>
              <a:rPr lang="en-US" sz="1600" dirty="0">
                <a:solidFill>
                  <a:schemeClr val="dk1"/>
                </a:solidFill>
                <a:latin typeface="Gill Sans"/>
                <a:ea typeface="Gill Sans"/>
                <a:cs typeface="Gill Sans"/>
                <a:sym typeface="Gill Sans"/>
              </a:rPr>
              <a:t> Sai </a:t>
            </a:r>
            <a:r>
              <a:rPr lang="en-US" sz="1600" dirty="0" err="1">
                <a:solidFill>
                  <a:schemeClr val="dk1"/>
                </a:solidFill>
                <a:latin typeface="Gill Sans"/>
                <a:ea typeface="Gill Sans"/>
                <a:cs typeface="Gill Sans"/>
                <a:sym typeface="Gill Sans"/>
              </a:rPr>
              <a:t>teja</a:t>
            </a:r>
            <a:endParaRPr sz="1000" b="0" i="0" u="none" strike="noStrike" cap="none" dirty="0">
              <a:solidFill>
                <a:srgbClr val="000000"/>
              </a:solidFill>
              <a:latin typeface="Arial"/>
              <a:ea typeface="Arial"/>
              <a:cs typeface="Arial"/>
              <a:sym typeface="Arial"/>
            </a:endParaRPr>
          </a:p>
        </p:txBody>
      </p:sp>
      <p:pic>
        <p:nvPicPr>
          <p:cNvPr id="62" name="Google Shape;173;p24">
            <a:extLst>
              <a:ext uri="{FF2B5EF4-FFF2-40B4-BE49-F238E27FC236}">
                <a16:creationId xmlns:a16="http://schemas.microsoft.com/office/drawing/2014/main" id="{478C0EAB-F184-45C6-BDD5-1B4D1A4C869B}"/>
              </a:ext>
            </a:extLst>
          </p:cNvPr>
          <p:cNvPicPr preferRelativeResize="0">
            <a:picLocks noGrp="1"/>
          </p:cNvPicPr>
          <p:nvPr>
            <p:ph type="pic" sz="quarter" idx="10"/>
          </p:nvPr>
        </p:nvPicPr>
        <p:blipFill rotWithShape="1">
          <a:blip r:embed="rId4">
            <a:alphaModFix/>
          </a:blip>
          <a:srcRect t="3640" b="3640"/>
          <a:stretch/>
        </p:blipFill>
        <p:spPr>
          <a:xfrm>
            <a:off x="246643" y="207390"/>
            <a:ext cx="2170801" cy="1847653"/>
          </a:xfrm>
          <a:prstGeom prst="rect">
            <a:avLst/>
          </a:prstGeom>
          <a:noFill/>
          <a:ln>
            <a:noFill/>
          </a:ln>
        </p:spPr>
      </p:pic>
      <p:pic>
        <p:nvPicPr>
          <p:cNvPr id="63" name="Google Shape;199;p25">
            <a:extLst>
              <a:ext uri="{FF2B5EF4-FFF2-40B4-BE49-F238E27FC236}">
                <a16:creationId xmlns:a16="http://schemas.microsoft.com/office/drawing/2014/main" id="{6BB745E1-6693-45CA-82EF-216D8E7D9941}"/>
              </a:ext>
            </a:extLst>
          </p:cNvPr>
          <p:cNvPicPr preferRelativeResize="0">
            <a:picLocks noGrp="1"/>
          </p:cNvPicPr>
          <p:nvPr>
            <p:ph type="pic" sz="quarter" idx="11"/>
          </p:nvPr>
        </p:nvPicPr>
        <p:blipFill rotWithShape="1">
          <a:blip r:embed="rId5">
            <a:alphaModFix/>
          </a:blip>
          <a:srcRect t="3640" b="3640"/>
          <a:stretch/>
        </p:blipFill>
        <p:spPr>
          <a:xfrm>
            <a:off x="2841789" y="122238"/>
            <a:ext cx="2198524" cy="1932805"/>
          </a:xfrm>
          <a:prstGeom prst="rect">
            <a:avLst/>
          </a:prstGeom>
          <a:noFill/>
          <a:ln>
            <a:noFill/>
          </a:ln>
        </p:spPr>
      </p:pic>
      <p:pic>
        <p:nvPicPr>
          <p:cNvPr id="64" name="Google Shape;200;p25">
            <a:extLst>
              <a:ext uri="{FF2B5EF4-FFF2-40B4-BE49-F238E27FC236}">
                <a16:creationId xmlns:a16="http://schemas.microsoft.com/office/drawing/2014/main" id="{918AACFB-3323-46EF-969A-AE1DC8EF58FC}"/>
              </a:ext>
            </a:extLst>
          </p:cNvPr>
          <p:cNvPicPr preferRelativeResize="0">
            <a:picLocks noGrp="1"/>
          </p:cNvPicPr>
          <p:nvPr>
            <p:ph type="pic" sz="quarter" idx="12"/>
          </p:nvPr>
        </p:nvPicPr>
        <p:blipFill rotWithShape="1">
          <a:blip r:embed="rId6">
            <a:alphaModFix/>
          </a:blip>
          <a:srcRect t="14071" b="14071"/>
          <a:stretch/>
        </p:blipFill>
        <p:spPr>
          <a:xfrm>
            <a:off x="5377281" y="122238"/>
            <a:ext cx="2301875" cy="1932805"/>
          </a:xfrm>
          <a:prstGeom prst="rect">
            <a:avLst/>
          </a:prstGeom>
          <a:noFill/>
          <a:ln>
            <a:noFill/>
          </a:ln>
        </p:spPr>
      </p:pic>
      <p:pic>
        <p:nvPicPr>
          <p:cNvPr id="65" name="Google Shape;201;p25">
            <a:extLst>
              <a:ext uri="{FF2B5EF4-FFF2-40B4-BE49-F238E27FC236}">
                <a16:creationId xmlns:a16="http://schemas.microsoft.com/office/drawing/2014/main" id="{458568E6-7DD9-48D7-BD41-E09A2DC1F5FF}"/>
              </a:ext>
            </a:extLst>
          </p:cNvPr>
          <p:cNvPicPr preferRelativeResize="0">
            <a:picLocks noGrp="1"/>
          </p:cNvPicPr>
          <p:nvPr>
            <p:ph type="pic" sz="quarter" idx="13"/>
          </p:nvPr>
        </p:nvPicPr>
        <p:blipFill>
          <a:blip r:embed="rId7">
            <a:alphaModFix/>
          </a:blip>
          <a:srcRect t="13435" b="13435"/>
          <a:stretch>
            <a:fillRect/>
          </a:stretch>
        </p:blipFill>
        <p:spPr>
          <a:xfrm>
            <a:off x="7977058" y="122238"/>
            <a:ext cx="2166124" cy="1932805"/>
          </a:xfrm>
          <a:prstGeom prst="rect">
            <a:avLst/>
          </a:prstGeom>
          <a:noFill/>
          <a:ln>
            <a:noFill/>
          </a:ln>
        </p:spPr>
      </p:pic>
      <p:pic>
        <p:nvPicPr>
          <p:cNvPr id="66" name="Google Shape;203;p25">
            <a:extLst>
              <a:ext uri="{FF2B5EF4-FFF2-40B4-BE49-F238E27FC236}">
                <a16:creationId xmlns:a16="http://schemas.microsoft.com/office/drawing/2014/main" id="{3973E726-EDD6-4FFE-A226-A0AE7A8B3283}"/>
              </a:ext>
            </a:extLst>
          </p:cNvPr>
          <p:cNvPicPr preferRelativeResize="0">
            <a:picLocks noGrp="1"/>
          </p:cNvPicPr>
          <p:nvPr>
            <p:ph type="pic" sz="quarter" idx="14"/>
          </p:nvPr>
        </p:nvPicPr>
        <p:blipFill>
          <a:blip r:embed="rId8">
            <a:alphaModFix/>
          </a:blip>
          <a:srcRect t="12928" b="12928"/>
          <a:stretch>
            <a:fillRect/>
          </a:stretch>
        </p:blipFill>
        <p:spPr>
          <a:xfrm>
            <a:off x="9757415" y="2462597"/>
            <a:ext cx="2274599" cy="1932805"/>
          </a:xfrm>
          <a:prstGeom prst="rect">
            <a:avLst/>
          </a:prstGeom>
          <a:noFill/>
          <a:ln>
            <a:noFill/>
          </a:ln>
        </p:spPr>
      </p:pic>
      <p:pic>
        <p:nvPicPr>
          <p:cNvPr id="67" name="Google Shape;205;p25">
            <a:extLst>
              <a:ext uri="{FF2B5EF4-FFF2-40B4-BE49-F238E27FC236}">
                <a16:creationId xmlns:a16="http://schemas.microsoft.com/office/drawing/2014/main" id="{330758CC-28CA-4649-A8A3-6481497C6956}"/>
              </a:ext>
            </a:extLst>
          </p:cNvPr>
          <p:cNvPicPr preferRelativeResize="0">
            <a:picLocks noGrp="1"/>
          </p:cNvPicPr>
          <p:nvPr>
            <p:ph type="pic" sz="quarter" idx="15"/>
          </p:nvPr>
        </p:nvPicPr>
        <p:blipFill>
          <a:blip r:embed="rId9">
            <a:alphaModFix/>
          </a:blip>
          <a:srcRect t="15230" b="15230"/>
          <a:stretch>
            <a:fillRect/>
          </a:stretch>
        </p:blipFill>
        <p:spPr>
          <a:xfrm>
            <a:off x="106363" y="4816160"/>
            <a:ext cx="2293017" cy="1847654"/>
          </a:xfrm>
          <a:prstGeom prst="rect">
            <a:avLst/>
          </a:prstGeom>
          <a:noFill/>
          <a:ln>
            <a:noFill/>
          </a:ln>
        </p:spPr>
      </p:pic>
      <p:pic>
        <p:nvPicPr>
          <p:cNvPr id="14" name="Google Shape;167;p24">
            <a:extLst>
              <a:ext uri="{FF2B5EF4-FFF2-40B4-BE49-F238E27FC236}">
                <a16:creationId xmlns:a16="http://schemas.microsoft.com/office/drawing/2014/main" id="{7C6A21C3-F4A0-4061-98C3-6855A86DD6FB}"/>
              </a:ext>
            </a:extLst>
          </p:cNvPr>
          <p:cNvPicPr preferRelativeResize="0">
            <a:picLocks/>
          </p:cNvPicPr>
          <p:nvPr/>
        </p:nvPicPr>
        <p:blipFill rotWithShape="1">
          <a:blip r:embed="rId10">
            <a:alphaModFix/>
          </a:blip>
          <a:srcRect t="15911" b="15911"/>
          <a:stretch/>
        </p:blipFill>
        <p:spPr bwMode="auto">
          <a:xfrm>
            <a:off x="-51747" y="2580450"/>
            <a:ext cx="2170112" cy="1912938"/>
          </a:xfrm>
          <a:prstGeom prst="rect">
            <a:avLst/>
          </a:prstGeom>
          <a:noFill/>
          <a:ln>
            <a:noFill/>
          </a:ln>
        </p:spPr>
      </p:pic>
      <p:pic>
        <p:nvPicPr>
          <p:cNvPr id="15" name="Google Shape;174;p24">
            <a:extLst>
              <a:ext uri="{FF2B5EF4-FFF2-40B4-BE49-F238E27FC236}">
                <a16:creationId xmlns:a16="http://schemas.microsoft.com/office/drawing/2014/main" id="{9174CA1F-3096-4977-B5F0-B466A89EAD94}"/>
              </a:ext>
            </a:extLst>
          </p:cNvPr>
          <p:cNvPicPr preferRelativeResize="0">
            <a:picLocks/>
          </p:cNvPicPr>
          <p:nvPr/>
        </p:nvPicPr>
        <p:blipFill rotWithShape="1">
          <a:blip r:embed="rId11">
            <a:alphaModFix/>
          </a:blip>
          <a:srcRect t="29056" b="29056"/>
          <a:stretch/>
        </p:blipFill>
        <p:spPr bwMode="auto">
          <a:xfrm flipH="1">
            <a:off x="2364428" y="2580450"/>
            <a:ext cx="2170112" cy="1912938"/>
          </a:xfrm>
          <a:prstGeom prst="rect">
            <a:avLst/>
          </a:prstGeom>
          <a:noFill/>
          <a:ln>
            <a:noFill/>
          </a:ln>
        </p:spPr>
      </p:pic>
      <p:pic>
        <p:nvPicPr>
          <p:cNvPr id="16" name="Google Shape;169;p24">
            <a:extLst>
              <a:ext uri="{FF2B5EF4-FFF2-40B4-BE49-F238E27FC236}">
                <a16:creationId xmlns:a16="http://schemas.microsoft.com/office/drawing/2014/main" id="{E178CBE3-9305-408D-B039-09A72130675B}"/>
              </a:ext>
            </a:extLst>
          </p:cNvPr>
          <p:cNvPicPr preferRelativeResize="0">
            <a:picLocks/>
          </p:cNvPicPr>
          <p:nvPr/>
        </p:nvPicPr>
        <p:blipFill rotWithShape="1">
          <a:blip r:embed="rId12">
            <a:alphaModFix/>
          </a:blip>
          <a:srcRect t="11118" b="11118"/>
          <a:stretch/>
        </p:blipFill>
        <p:spPr bwMode="auto">
          <a:xfrm>
            <a:off x="4780603" y="2580450"/>
            <a:ext cx="2170112" cy="1912938"/>
          </a:xfrm>
          <a:prstGeom prst="rect">
            <a:avLst/>
          </a:prstGeom>
          <a:noFill/>
          <a:ln>
            <a:noFill/>
          </a:ln>
        </p:spPr>
      </p:pic>
      <p:pic>
        <p:nvPicPr>
          <p:cNvPr id="17" name="Google Shape;170;p24">
            <a:extLst>
              <a:ext uri="{FF2B5EF4-FFF2-40B4-BE49-F238E27FC236}">
                <a16:creationId xmlns:a16="http://schemas.microsoft.com/office/drawing/2014/main" id="{6E225B6C-6620-49B0-ACFD-646852FEE2BF}"/>
              </a:ext>
            </a:extLst>
          </p:cNvPr>
          <p:cNvPicPr preferRelativeResize="0">
            <a:picLocks/>
          </p:cNvPicPr>
          <p:nvPr/>
        </p:nvPicPr>
        <p:blipFill rotWithShape="1">
          <a:blip r:embed="rId13">
            <a:alphaModFix/>
          </a:blip>
          <a:srcRect t="18256" b="18256"/>
          <a:stretch/>
        </p:blipFill>
        <p:spPr bwMode="auto">
          <a:xfrm>
            <a:off x="9612953" y="4646581"/>
            <a:ext cx="2274887" cy="1912938"/>
          </a:xfrm>
          <a:prstGeom prst="rect">
            <a:avLst/>
          </a:prstGeom>
          <a:noFill/>
          <a:ln>
            <a:noFill/>
          </a:ln>
        </p:spPr>
      </p:pic>
      <p:sp>
        <p:nvSpPr>
          <p:cNvPr id="18" name="Google Shape;175;p24">
            <a:extLst>
              <a:ext uri="{FF2B5EF4-FFF2-40B4-BE49-F238E27FC236}">
                <a16:creationId xmlns:a16="http://schemas.microsoft.com/office/drawing/2014/main" id="{5099E86A-3A89-4C92-91E4-2CA7A408DB9B}"/>
              </a:ext>
            </a:extLst>
          </p:cNvPr>
          <p:cNvSpPr txBox="1"/>
          <p:nvPr/>
        </p:nvSpPr>
        <p:spPr>
          <a:xfrm>
            <a:off x="2841789" y="4443984"/>
            <a:ext cx="1657800" cy="28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Gill Sans"/>
                <a:ea typeface="Gill Sans"/>
                <a:cs typeface="Gill Sans"/>
                <a:sym typeface="Gill Sans"/>
              </a:rPr>
              <a:t>Nikki Sharma</a:t>
            </a:r>
            <a:endParaRPr sz="1400" b="0" i="0" u="none" strike="noStrike" cap="none" dirty="0">
              <a:solidFill>
                <a:srgbClr val="000000"/>
              </a:solidFill>
              <a:latin typeface="Gill Sans"/>
              <a:ea typeface="Gill Sans"/>
              <a:cs typeface="Gill Sans"/>
              <a:sym typeface="Gill Sans"/>
            </a:endParaRPr>
          </a:p>
        </p:txBody>
      </p:sp>
      <p:sp>
        <p:nvSpPr>
          <p:cNvPr id="19" name="Google Shape;161;p24">
            <a:extLst>
              <a:ext uri="{FF2B5EF4-FFF2-40B4-BE49-F238E27FC236}">
                <a16:creationId xmlns:a16="http://schemas.microsoft.com/office/drawing/2014/main" id="{F3FBF94B-150D-45B4-B162-A2B616086B48}"/>
              </a:ext>
            </a:extLst>
          </p:cNvPr>
          <p:cNvSpPr txBox="1"/>
          <p:nvPr/>
        </p:nvSpPr>
        <p:spPr>
          <a:xfrm>
            <a:off x="-86583" y="4266438"/>
            <a:ext cx="2170800"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700"/>
              <a:buFont typeface="Arial"/>
              <a:buNone/>
            </a:pPr>
            <a:r>
              <a:rPr lang="en-US" sz="1700" b="0" i="0" u="none" strike="noStrike" cap="none" dirty="0">
                <a:solidFill>
                  <a:schemeClr val="dk1"/>
                </a:solidFill>
                <a:latin typeface="Gill Sans"/>
                <a:ea typeface="Gill Sans"/>
                <a:cs typeface="Gill Sans"/>
                <a:sym typeface="Gill Sans"/>
              </a:rPr>
              <a:t>Gazala</a:t>
            </a:r>
            <a:r>
              <a:rPr lang="en-US" sz="1600" b="0" i="0" u="none" strike="noStrike" cap="none" dirty="0">
                <a:solidFill>
                  <a:schemeClr val="dk1"/>
                </a:solidFill>
                <a:latin typeface="Gill Sans"/>
                <a:ea typeface="Gill Sans"/>
                <a:cs typeface="Gill Sans"/>
                <a:sym typeface="Gill Sans"/>
              </a:rPr>
              <a:t> </a:t>
            </a:r>
            <a:r>
              <a:rPr lang="en-US" sz="1600" b="0" i="0" u="none" strike="noStrike" cap="none" dirty="0" err="1">
                <a:solidFill>
                  <a:schemeClr val="dk1"/>
                </a:solidFill>
                <a:latin typeface="Gill Sans"/>
                <a:ea typeface="Gill Sans"/>
                <a:cs typeface="Gill Sans"/>
                <a:sym typeface="Gill Sans"/>
              </a:rPr>
              <a:t>Zareen</a:t>
            </a:r>
            <a:endParaRPr sz="1000" b="0" i="0" u="none" strike="noStrike" cap="none" dirty="0">
              <a:solidFill>
                <a:srgbClr val="000000"/>
              </a:solidFill>
              <a:latin typeface="Arial"/>
              <a:ea typeface="Arial"/>
              <a:cs typeface="Arial"/>
              <a:sym typeface="Arial"/>
            </a:endParaRPr>
          </a:p>
        </p:txBody>
      </p:sp>
      <p:sp>
        <p:nvSpPr>
          <p:cNvPr id="20" name="Google Shape;162;p24">
            <a:extLst>
              <a:ext uri="{FF2B5EF4-FFF2-40B4-BE49-F238E27FC236}">
                <a16:creationId xmlns:a16="http://schemas.microsoft.com/office/drawing/2014/main" id="{4AF02B2B-20F4-4858-A06D-FCFF77F7FD2C}"/>
              </a:ext>
            </a:extLst>
          </p:cNvPr>
          <p:cNvSpPr txBox="1"/>
          <p:nvPr/>
        </p:nvSpPr>
        <p:spPr>
          <a:xfrm>
            <a:off x="5162778" y="4266438"/>
            <a:ext cx="1919700" cy="4539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1000"/>
              </a:spcBef>
              <a:spcAft>
                <a:spcPts val="0"/>
              </a:spcAft>
              <a:buClr>
                <a:srgbClr val="000000"/>
              </a:buClr>
              <a:buSzPts val="1600"/>
              <a:buFont typeface="Arial"/>
              <a:buNone/>
            </a:pPr>
            <a:r>
              <a:rPr lang="en-US" sz="1600" b="0" i="0" u="none" strike="noStrike" cap="none" dirty="0">
                <a:solidFill>
                  <a:schemeClr val="dk1"/>
                </a:solidFill>
                <a:latin typeface="Gill Sans"/>
                <a:ea typeface="Gill Sans"/>
                <a:cs typeface="Gill Sans"/>
                <a:sym typeface="Gill Sans"/>
              </a:rPr>
              <a:t>Ramya </a:t>
            </a:r>
            <a:r>
              <a:rPr lang="en-US" sz="1600" b="0" i="0" u="none" strike="noStrike" cap="none" dirty="0" err="1">
                <a:solidFill>
                  <a:schemeClr val="dk1"/>
                </a:solidFill>
                <a:latin typeface="Gill Sans"/>
                <a:ea typeface="Gill Sans"/>
                <a:cs typeface="Gill Sans"/>
                <a:sym typeface="Gill Sans"/>
              </a:rPr>
              <a:t>Vellakatta</a:t>
            </a:r>
            <a:endParaRPr sz="500" b="0" i="0" u="none" strike="noStrike" cap="none" dirty="0">
              <a:solidFill>
                <a:srgbClr val="000000"/>
              </a:solidFill>
              <a:latin typeface="Arial"/>
              <a:ea typeface="Arial"/>
              <a:cs typeface="Arial"/>
              <a:sym typeface="Arial"/>
            </a:endParaRPr>
          </a:p>
        </p:txBody>
      </p:sp>
      <p:sp>
        <p:nvSpPr>
          <p:cNvPr id="21" name="Google Shape;164;p24">
            <a:extLst>
              <a:ext uri="{FF2B5EF4-FFF2-40B4-BE49-F238E27FC236}">
                <a16:creationId xmlns:a16="http://schemas.microsoft.com/office/drawing/2014/main" id="{D6AF32FD-7675-4C09-83CA-6CB6300A17DA}"/>
              </a:ext>
            </a:extLst>
          </p:cNvPr>
          <p:cNvSpPr txBox="1"/>
          <p:nvPr/>
        </p:nvSpPr>
        <p:spPr>
          <a:xfrm>
            <a:off x="7082478" y="4262021"/>
            <a:ext cx="2459126"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700"/>
              <a:buFont typeface="Arial"/>
              <a:buNone/>
            </a:pPr>
            <a:r>
              <a:rPr lang="en-US" sz="1700" b="0" i="0" u="none" strike="noStrike" cap="none" dirty="0" err="1">
                <a:solidFill>
                  <a:schemeClr val="dk1"/>
                </a:solidFill>
                <a:latin typeface="Gill Sans"/>
                <a:ea typeface="Gill Sans"/>
                <a:cs typeface="Gill Sans"/>
                <a:sym typeface="Gill Sans"/>
              </a:rPr>
              <a:t>Tathagat</a:t>
            </a:r>
            <a:r>
              <a:rPr lang="en-US" sz="1700" b="0" i="0" u="none" strike="noStrike" cap="none" dirty="0">
                <a:solidFill>
                  <a:schemeClr val="dk1"/>
                </a:solidFill>
                <a:latin typeface="Gill Sans"/>
                <a:ea typeface="Gill Sans"/>
                <a:cs typeface="Gill Sans"/>
                <a:sym typeface="Gill Sans"/>
              </a:rPr>
              <a:t> Sinha</a:t>
            </a:r>
            <a:endParaRPr sz="1100" b="0" i="0" u="none" strike="noStrike" cap="none" dirty="0">
              <a:solidFill>
                <a:srgbClr val="000000"/>
              </a:solidFill>
              <a:latin typeface="Arial"/>
              <a:ea typeface="Arial"/>
              <a:cs typeface="Arial"/>
              <a:sym typeface="Arial"/>
            </a:endParaRPr>
          </a:p>
        </p:txBody>
      </p:sp>
      <p:pic>
        <p:nvPicPr>
          <p:cNvPr id="22" name="Google Shape;171;p24">
            <a:extLst>
              <a:ext uri="{FF2B5EF4-FFF2-40B4-BE49-F238E27FC236}">
                <a16:creationId xmlns:a16="http://schemas.microsoft.com/office/drawing/2014/main" id="{2EE40D95-A203-436F-9F31-0BF3425077EA}"/>
              </a:ext>
            </a:extLst>
          </p:cNvPr>
          <p:cNvPicPr preferRelativeResize="0">
            <a:picLocks/>
          </p:cNvPicPr>
          <p:nvPr/>
        </p:nvPicPr>
        <p:blipFill rotWithShape="1">
          <a:blip r:embed="rId14">
            <a:alphaModFix/>
          </a:blip>
          <a:srcRect t="9821" b="9821"/>
          <a:stretch/>
        </p:blipFill>
        <p:spPr bwMode="auto">
          <a:xfrm>
            <a:off x="7196778" y="2580451"/>
            <a:ext cx="2314574" cy="1912508"/>
          </a:xfrm>
          <a:prstGeom prst="rect">
            <a:avLst/>
          </a:prstGeom>
          <a:noFill/>
          <a:ln>
            <a:noFill/>
          </a:ln>
        </p:spPr>
      </p:pic>
      <p:sp>
        <p:nvSpPr>
          <p:cNvPr id="23" name="Google Shape;163;p24">
            <a:extLst>
              <a:ext uri="{FF2B5EF4-FFF2-40B4-BE49-F238E27FC236}">
                <a16:creationId xmlns:a16="http://schemas.microsoft.com/office/drawing/2014/main" id="{E2583ABC-3524-4584-B282-8C87D7897CAD}"/>
              </a:ext>
            </a:extLst>
          </p:cNvPr>
          <p:cNvSpPr txBox="1"/>
          <p:nvPr/>
        </p:nvSpPr>
        <p:spPr>
          <a:xfrm>
            <a:off x="9447543" y="6391412"/>
            <a:ext cx="3000000" cy="6426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Pavan Marella</a:t>
            </a:r>
            <a:endParaRPr sz="1400" b="0" i="0" u="none" strike="noStrike" cap="none" dirty="0">
              <a:solidFill>
                <a:srgbClr val="000000"/>
              </a:solidFill>
              <a:latin typeface="Arial"/>
              <a:ea typeface="Arial"/>
              <a:cs typeface="Arial"/>
              <a:sym typeface="Arial"/>
            </a:endParaRPr>
          </a:p>
        </p:txBody>
      </p:sp>
    </p:spTree>
    <p:custDataLst>
      <p:tags r:id="rId1"/>
    </p:custDataLst>
    <p:extLst>
      <p:ext uri="{BB962C8B-B14F-4D97-AF65-F5344CB8AC3E}">
        <p14:creationId xmlns:p14="http://schemas.microsoft.com/office/powerpoint/2010/main" val="4218372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a5d35b2bc2_0_57"/>
          <p:cNvSpPr txBox="1">
            <a:spLocks noGrp="1"/>
          </p:cNvSpPr>
          <p:nvPr>
            <p:ph type="title"/>
          </p:nvPr>
        </p:nvSpPr>
        <p:spPr>
          <a:xfrm>
            <a:off x="1451579" y="804519"/>
            <a:ext cx="9603300" cy="104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endParaRPr/>
          </a:p>
        </p:txBody>
      </p:sp>
      <p:pic>
        <p:nvPicPr>
          <p:cNvPr id="456" name="Google Shape;456;ga5d35b2bc2_0_57"/>
          <p:cNvPicPr preferRelativeResize="0"/>
          <p:nvPr/>
        </p:nvPicPr>
        <p:blipFill rotWithShape="1">
          <a:blip r:embed="rId3">
            <a:alphaModFix/>
          </a:blip>
          <a:srcRect/>
          <a:stretch/>
        </p:blipFill>
        <p:spPr>
          <a:xfrm>
            <a:off x="0" y="521110"/>
            <a:ext cx="12192000" cy="61353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a5d35b2bc2_0_69"/>
          <p:cNvSpPr txBox="1">
            <a:spLocks noGrp="1"/>
          </p:cNvSpPr>
          <p:nvPr>
            <p:ph type="title"/>
          </p:nvPr>
        </p:nvSpPr>
        <p:spPr>
          <a:xfrm>
            <a:off x="1451579" y="804519"/>
            <a:ext cx="9603300" cy="104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endParaRPr/>
          </a:p>
        </p:txBody>
      </p:sp>
      <p:pic>
        <p:nvPicPr>
          <p:cNvPr id="463" name="Google Shape;463;ga5d35b2bc2_0_69"/>
          <p:cNvPicPr preferRelativeResize="0"/>
          <p:nvPr/>
        </p:nvPicPr>
        <p:blipFill rotWithShape="1">
          <a:blip r:embed="rId3">
            <a:alphaModFix/>
          </a:blip>
          <a:srcRect/>
          <a:stretch/>
        </p:blipFill>
        <p:spPr>
          <a:xfrm>
            <a:off x="0" y="511277"/>
            <a:ext cx="12192000" cy="611566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2102B84A-2435-4D2D-8ADB-1215F8FD47E1}"/>
              </a:ext>
            </a:extLst>
          </p:cNvPr>
          <p:cNvSpPr txBox="1">
            <a:spLocks/>
          </p:cNvSpPr>
          <p:nvPr/>
        </p:nvSpPr>
        <p:spPr>
          <a:xfrm>
            <a:off x="1371346" y="2726563"/>
            <a:ext cx="9103995" cy="574040"/>
          </a:xfrm>
          <a:prstGeom prst="rect">
            <a:avLst/>
          </a:prstGeom>
        </p:spPr>
        <p:txBody>
          <a:bodyPr vert="horz" wrap="square" lIns="0" tIns="12700" rIns="0" bIns="0" rtlCol="0">
            <a:spAutoFit/>
          </a:bodyPr>
          <a:lstStyle>
            <a:lvl1pPr>
              <a:defRPr sz="2800" b="1" i="0">
                <a:solidFill>
                  <a:srgbClr val="002776"/>
                </a:solidFill>
                <a:latin typeface="Arial"/>
                <a:ea typeface="+mj-ea"/>
                <a:cs typeface="Arial"/>
              </a:defRPr>
            </a:lvl1pPr>
          </a:lstStyle>
          <a:p>
            <a:pPr marL="12700" algn="ctr">
              <a:spcBef>
                <a:spcPts val="100"/>
              </a:spcBef>
              <a:tabLst>
                <a:tab pos="4968875" algn="l"/>
              </a:tabLst>
            </a:pPr>
            <a:r>
              <a:rPr lang="en-IN" sz="3600" kern="0" spc="-5">
                <a:latin typeface="Verdana"/>
                <a:cs typeface="Verdana"/>
              </a:rPr>
              <a:t>Thank You</a:t>
            </a:r>
            <a:endParaRPr lang="en-IN" sz="3600" kern="0" dirty="0">
              <a:latin typeface="Verdana"/>
              <a:cs typeface="Verdana"/>
            </a:endParaRPr>
          </a:p>
        </p:txBody>
      </p:sp>
    </p:spTree>
    <p:extLst>
      <p:ext uri="{BB962C8B-B14F-4D97-AF65-F5344CB8AC3E}">
        <p14:creationId xmlns:p14="http://schemas.microsoft.com/office/powerpoint/2010/main" val="175582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rgbClr val="EBE9E6"/>
            </a:gs>
            <a:gs pos="100000">
              <a:srgbClr val="C9C5C0"/>
            </a:gs>
          </a:gsLst>
          <a:path path="circle">
            <a:fillToRect l="50000" t="50000" r="50000" b="50000"/>
          </a:path>
          <a:tileRect/>
        </a:gradFill>
        <a:effectLst/>
      </p:bgPr>
    </p:bg>
    <p:spTree>
      <p:nvGrpSpPr>
        <p:cNvPr id="1" name="Shape 185"/>
        <p:cNvGrpSpPr/>
        <p:nvPr/>
      </p:nvGrpSpPr>
      <p:grpSpPr>
        <a:xfrm>
          <a:off x="0" y="0"/>
          <a:ext cx="0" cy="0"/>
          <a:chOff x="0" y="0"/>
          <a:chExt cx="0" cy="0"/>
        </a:xfrm>
      </p:grpSpPr>
      <p:graphicFrame>
        <p:nvGraphicFramePr>
          <p:cNvPr id="187" name="Google Shape;187;p8"/>
          <p:cNvGraphicFramePr/>
          <p:nvPr>
            <p:extLst>
              <p:ext uri="{D42A27DB-BD31-4B8C-83A1-F6EECF244321}">
                <p14:modId xmlns:p14="http://schemas.microsoft.com/office/powerpoint/2010/main" val="40632948"/>
              </p:ext>
            </p:extLst>
          </p:nvPr>
        </p:nvGraphicFramePr>
        <p:xfrm>
          <a:off x="1878712" y="1318594"/>
          <a:ext cx="8434575" cy="4614550"/>
        </p:xfrm>
        <a:graphic>
          <a:graphicData uri="http://schemas.openxmlformats.org/drawingml/2006/table">
            <a:tbl>
              <a:tblPr>
                <a:noFill/>
                <a:tableStyleId>{68FC9DF3-E78F-4C9B-9CE3-15EBE4BD0B70}</a:tableStyleId>
              </a:tblPr>
              <a:tblGrid>
                <a:gridCol w="2783525">
                  <a:extLst>
                    <a:ext uri="{9D8B030D-6E8A-4147-A177-3AD203B41FA5}">
                      <a16:colId xmlns:a16="http://schemas.microsoft.com/office/drawing/2014/main" val="20000"/>
                    </a:ext>
                  </a:extLst>
                </a:gridCol>
                <a:gridCol w="2736600">
                  <a:extLst>
                    <a:ext uri="{9D8B030D-6E8A-4147-A177-3AD203B41FA5}">
                      <a16:colId xmlns:a16="http://schemas.microsoft.com/office/drawing/2014/main" val="20001"/>
                    </a:ext>
                  </a:extLst>
                </a:gridCol>
                <a:gridCol w="2914450">
                  <a:extLst>
                    <a:ext uri="{9D8B030D-6E8A-4147-A177-3AD203B41FA5}">
                      <a16:colId xmlns:a16="http://schemas.microsoft.com/office/drawing/2014/main" val="20002"/>
                    </a:ext>
                  </a:extLst>
                </a:gridCol>
              </a:tblGrid>
              <a:tr h="4389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a:ea typeface="Arial"/>
                          <a:cs typeface="Arial"/>
                          <a:sym typeface="Arial"/>
                        </a:rPr>
                        <a:t>Milestone</a:t>
                      </a:r>
                      <a:endParaRPr sz="1200" u="none" strike="noStrike" cap="none" dirty="0">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Tentative Timelines (from the date Data is provided)</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Key Responsibility</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887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Extracting the data import into python</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3 days</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a:solidFill>
                            <a:schemeClr val="dk1"/>
                          </a:solidFill>
                        </a:rPr>
                        <a:t>Madhu, </a:t>
                      </a:r>
                      <a:r>
                        <a:rPr lang="en-US" sz="1200" u="none" strike="noStrike" cap="none">
                          <a:latin typeface="Arial"/>
                          <a:ea typeface="Arial"/>
                          <a:cs typeface="Arial"/>
                          <a:sym typeface="Arial"/>
                        </a:rPr>
                        <a:t>Ramya, Prasanna, Meghal, Neha, Digbijay</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389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EDA and Feature Engineering</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15 days</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err="1">
                          <a:latin typeface="Arial"/>
                          <a:ea typeface="Arial"/>
                          <a:cs typeface="Arial"/>
                          <a:sym typeface="Arial"/>
                        </a:rPr>
                        <a:t>Jyotsana</a:t>
                      </a:r>
                      <a:r>
                        <a:rPr lang="en-US" sz="1200" u="none" strike="noStrike" cap="none" dirty="0">
                          <a:latin typeface="Arial"/>
                          <a:ea typeface="Arial"/>
                          <a:cs typeface="Arial"/>
                          <a:sym typeface="Arial"/>
                        </a:rPr>
                        <a:t>, Pratik, </a:t>
                      </a:r>
                      <a:r>
                        <a:rPr lang="en-US" sz="1200" dirty="0">
                          <a:solidFill>
                            <a:schemeClr val="dk1"/>
                          </a:solidFill>
                        </a:rPr>
                        <a:t>Karthik, </a:t>
                      </a:r>
                      <a:r>
                        <a:rPr lang="en-US" sz="1200" u="none" strike="noStrike" cap="none" dirty="0">
                          <a:latin typeface="Arial"/>
                          <a:ea typeface="Arial"/>
                          <a:cs typeface="Arial"/>
                          <a:sym typeface="Arial"/>
                        </a:rPr>
                        <a:t>Chetan, </a:t>
                      </a:r>
                      <a:r>
                        <a:rPr lang="en-US" sz="1200" u="none" strike="noStrike" cap="none" dirty="0" err="1">
                          <a:latin typeface="Arial"/>
                          <a:ea typeface="Arial"/>
                          <a:cs typeface="Arial"/>
                          <a:sym typeface="Arial"/>
                        </a:rPr>
                        <a:t>Digbijay</a:t>
                      </a:r>
                      <a:r>
                        <a:rPr lang="en-US" sz="1200" u="none" strike="noStrike" cap="none" dirty="0">
                          <a:latin typeface="Arial"/>
                          <a:ea typeface="Arial"/>
                          <a:cs typeface="Arial"/>
                          <a:sym typeface="Arial"/>
                        </a:rPr>
                        <a:t>, Sai </a:t>
                      </a:r>
                      <a:r>
                        <a:rPr lang="en-US" sz="1200" u="none" strike="noStrike" cap="none" dirty="0" err="1">
                          <a:latin typeface="Arial"/>
                          <a:ea typeface="Arial"/>
                          <a:cs typeface="Arial"/>
                          <a:sym typeface="Arial"/>
                        </a:rPr>
                        <a:t>Teja,Tejaswi</a:t>
                      </a:r>
                      <a:endParaRPr sz="1200" u="none" strike="noStrike" cap="none" dirty="0">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71975">
                <a:tc>
                  <a:txBody>
                    <a:bodyPr/>
                    <a:lstStyle/>
                    <a:p>
                      <a:pPr marL="0" marR="0" lvl="0" indent="0" algn="l" rtl="0">
                        <a:lnSpc>
                          <a:spcPct val="100000"/>
                        </a:lnSpc>
                        <a:spcBef>
                          <a:spcPts val="400"/>
                        </a:spcBef>
                        <a:spcAft>
                          <a:spcPts val="0"/>
                        </a:spcAft>
                        <a:buClr>
                          <a:srgbClr val="000000"/>
                        </a:buClr>
                        <a:buSzPts val="1200"/>
                        <a:buFont typeface="Arial"/>
                        <a:buNone/>
                      </a:pPr>
                      <a:r>
                        <a:rPr lang="en-US" sz="1200" u="none" strike="noStrike" cap="none">
                          <a:latin typeface="Arial"/>
                          <a:ea typeface="Arial"/>
                          <a:cs typeface="Arial"/>
                          <a:sym typeface="Arial"/>
                        </a:rPr>
                        <a:t> </a:t>
                      </a:r>
                      <a:endParaRPr sz="1200" u="none" strike="noStrike" cap="none">
                        <a:latin typeface="Arial"/>
                        <a:ea typeface="Arial"/>
                        <a:cs typeface="Arial"/>
                        <a:sym typeface="Arial"/>
                      </a:endParaRPr>
                    </a:p>
                    <a:p>
                      <a:pPr marL="0" marR="0" lvl="0" indent="0" algn="l" rtl="0">
                        <a:lnSpc>
                          <a:spcPct val="100000"/>
                        </a:lnSpc>
                        <a:spcBef>
                          <a:spcPts val="400"/>
                        </a:spcBef>
                        <a:spcAft>
                          <a:spcPts val="0"/>
                        </a:spcAft>
                        <a:buClr>
                          <a:srgbClr val="000000"/>
                        </a:buClr>
                        <a:buSzPts val="1200"/>
                        <a:buFont typeface="Arial"/>
                        <a:buNone/>
                      </a:pPr>
                      <a:r>
                        <a:rPr lang="en-US" sz="1200" u="none" strike="noStrike" cap="none">
                          <a:latin typeface="Arial"/>
                          <a:ea typeface="Arial"/>
                          <a:cs typeface="Arial"/>
                          <a:sym typeface="Arial"/>
                        </a:rPr>
                        <a:t>ARIMA / SARIMA</a:t>
                      </a:r>
                      <a:endParaRPr sz="1200" u="none" strike="noStrike" cap="none">
                        <a:latin typeface="Arial"/>
                        <a:ea typeface="Arial"/>
                        <a:cs typeface="Arial"/>
                        <a:sym typeface="Arial"/>
                      </a:endParaRPr>
                    </a:p>
                    <a:p>
                      <a:pPr marL="0" marR="0" lvl="0" indent="0" algn="l" rtl="0">
                        <a:lnSpc>
                          <a:spcPct val="100000"/>
                        </a:lnSpc>
                        <a:spcBef>
                          <a:spcPts val="400"/>
                        </a:spcBef>
                        <a:spcAft>
                          <a:spcPts val="0"/>
                        </a:spcAft>
                        <a:buClr>
                          <a:srgbClr val="000000"/>
                        </a:buClr>
                        <a:buSzPts val="1200"/>
                        <a:buFont typeface="Arial"/>
                        <a:buNone/>
                      </a:pPr>
                      <a:endParaRPr sz="1200"/>
                    </a:p>
                    <a:p>
                      <a:pPr marL="0" marR="0" lvl="0" indent="0" algn="l" rtl="0">
                        <a:lnSpc>
                          <a:spcPct val="100000"/>
                        </a:lnSpc>
                        <a:spcBef>
                          <a:spcPts val="400"/>
                        </a:spcBef>
                        <a:spcAft>
                          <a:spcPts val="0"/>
                        </a:spcAft>
                        <a:buClr>
                          <a:srgbClr val="000000"/>
                        </a:buClr>
                        <a:buSzPts val="1200"/>
                        <a:buFont typeface="Arial"/>
                        <a:buNone/>
                      </a:pPr>
                      <a:r>
                        <a:rPr lang="en-US" sz="1200"/>
                        <a:t>LSTM</a:t>
                      </a:r>
                      <a:endParaRPr sz="1200"/>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15 days</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rtl="0">
                        <a:lnSpc>
                          <a:spcPct val="100000"/>
                        </a:lnSpc>
                        <a:spcBef>
                          <a:spcPts val="0"/>
                        </a:spcBef>
                        <a:spcAft>
                          <a:spcPts val="0"/>
                        </a:spcAft>
                        <a:buClr>
                          <a:srgbClr val="000000"/>
                        </a:buClr>
                        <a:buSzPts val="1200"/>
                        <a:buFont typeface="Arial"/>
                        <a:buChar char="●"/>
                      </a:pPr>
                      <a:r>
                        <a:rPr lang="en-US" sz="1200" u="none" strike="noStrike" cap="none" dirty="0">
                          <a:latin typeface="Arial"/>
                          <a:ea typeface="Arial"/>
                          <a:cs typeface="Arial"/>
                          <a:sym typeface="Arial"/>
                        </a:rPr>
                        <a:t>Neha, Karthik</a:t>
                      </a:r>
                      <a:endParaRPr sz="1400" u="none" strike="noStrike" cap="none" dirty="0"/>
                    </a:p>
                    <a:p>
                      <a:pPr marL="342900" marR="0" lvl="0" indent="-342900" algn="l" rtl="0">
                        <a:lnSpc>
                          <a:spcPct val="100000"/>
                        </a:lnSpc>
                        <a:spcBef>
                          <a:spcPts val="400"/>
                        </a:spcBef>
                        <a:spcAft>
                          <a:spcPts val="0"/>
                        </a:spcAft>
                        <a:buClr>
                          <a:srgbClr val="000000"/>
                        </a:buClr>
                        <a:buSzPts val="1200"/>
                        <a:buFont typeface="Arial"/>
                        <a:buChar char="●"/>
                      </a:pPr>
                      <a:r>
                        <a:rPr lang="en-US" sz="1200" u="none" strike="noStrike" cap="none" dirty="0">
                          <a:latin typeface="Arial"/>
                          <a:ea typeface="Arial"/>
                          <a:cs typeface="Arial"/>
                          <a:sym typeface="Arial"/>
                        </a:rPr>
                        <a:t>Gazala, </a:t>
                      </a:r>
                      <a:r>
                        <a:rPr lang="en-US" sz="1200" u="none" strike="noStrike" cap="none" dirty="0" err="1">
                          <a:latin typeface="Arial"/>
                          <a:ea typeface="Arial"/>
                          <a:cs typeface="Arial"/>
                          <a:sym typeface="Arial"/>
                        </a:rPr>
                        <a:t>Vyishnavi</a:t>
                      </a:r>
                      <a:r>
                        <a:rPr lang="en-US" sz="1200" u="none" strike="noStrike" cap="none" dirty="0">
                          <a:latin typeface="Arial"/>
                          <a:ea typeface="Arial"/>
                          <a:cs typeface="Arial"/>
                          <a:sym typeface="Arial"/>
                        </a:rPr>
                        <a:t>, </a:t>
                      </a:r>
                      <a:r>
                        <a:rPr lang="en-US" sz="1200" u="none" strike="noStrike" cap="none" dirty="0" err="1">
                          <a:latin typeface="Arial"/>
                          <a:ea typeface="Arial"/>
                          <a:cs typeface="Arial"/>
                          <a:sym typeface="Arial"/>
                        </a:rPr>
                        <a:t>Bishu</a:t>
                      </a:r>
                      <a:r>
                        <a:rPr lang="en-US" sz="1200" u="none" strike="noStrike" cap="none" dirty="0">
                          <a:latin typeface="Arial"/>
                          <a:ea typeface="Arial"/>
                          <a:cs typeface="Arial"/>
                          <a:sym typeface="Arial"/>
                        </a:rPr>
                        <a:t>, Upendra</a:t>
                      </a:r>
                      <a:endParaRPr sz="1200" u="none" strike="noStrike" cap="none" dirty="0">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200"/>
                        <a:buFont typeface="Arial"/>
                        <a:buChar char="●"/>
                      </a:pPr>
                      <a:r>
                        <a:rPr lang="en-US" sz="1200" u="none" strike="noStrike" cap="none" dirty="0" err="1">
                          <a:latin typeface="Arial"/>
                          <a:ea typeface="Arial"/>
                          <a:cs typeface="Arial"/>
                          <a:sym typeface="Arial"/>
                        </a:rPr>
                        <a:t>Rakshita</a:t>
                      </a:r>
                      <a:r>
                        <a:rPr lang="en-US" sz="1200" u="none" strike="noStrike" cap="none" dirty="0">
                          <a:latin typeface="Arial"/>
                          <a:ea typeface="Arial"/>
                          <a:cs typeface="Arial"/>
                          <a:sym typeface="Arial"/>
                        </a:rPr>
                        <a:t> Naidu, Tejaswi, </a:t>
                      </a:r>
                      <a:r>
                        <a:rPr lang="en-US" sz="1200" u="none" strike="noStrike" cap="none" dirty="0" err="1">
                          <a:latin typeface="Arial"/>
                          <a:ea typeface="Arial"/>
                          <a:cs typeface="Arial"/>
                          <a:sym typeface="Arial"/>
                        </a:rPr>
                        <a:t>Venu</a:t>
                      </a:r>
                      <a:endParaRPr sz="1200" u="none" strike="noStrike" cap="none" dirty="0">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200"/>
                        <a:buFont typeface="Arial"/>
                        <a:buChar char="●"/>
                      </a:pPr>
                      <a:r>
                        <a:rPr lang="en-US" sz="1200" u="none" strike="noStrike" cap="none" dirty="0" err="1">
                          <a:latin typeface="Arial"/>
                          <a:ea typeface="Arial"/>
                          <a:cs typeface="Arial"/>
                          <a:sym typeface="Arial"/>
                        </a:rPr>
                        <a:t>Malarvizhi</a:t>
                      </a:r>
                      <a:r>
                        <a:rPr lang="en-US" sz="1200" u="none" strike="noStrike" cap="none" dirty="0">
                          <a:latin typeface="Arial"/>
                          <a:ea typeface="Arial"/>
                          <a:cs typeface="Arial"/>
                          <a:sym typeface="Arial"/>
                        </a:rPr>
                        <a:t>, Chandan, </a:t>
                      </a:r>
                      <a:r>
                        <a:rPr lang="en-US" sz="1200" u="none" strike="noStrike" cap="none" dirty="0" err="1">
                          <a:latin typeface="Arial"/>
                          <a:ea typeface="Arial"/>
                          <a:cs typeface="Arial"/>
                          <a:sym typeface="Arial"/>
                        </a:rPr>
                        <a:t>Prathiba</a:t>
                      </a:r>
                      <a:endParaRPr sz="1200" u="none" strike="noStrike" cap="none" dirty="0">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200"/>
                        <a:buFont typeface="Arial"/>
                        <a:buChar char="●"/>
                      </a:pPr>
                      <a:r>
                        <a:rPr lang="en-US" sz="1200" u="none" strike="noStrike" cap="none" dirty="0" err="1">
                          <a:latin typeface="Arial"/>
                          <a:ea typeface="Arial"/>
                          <a:cs typeface="Arial"/>
                          <a:sym typeface="Arial"/>
                        </a:rPr>
                        <a:t>Tathagat</a:t>
                      </a:r>
                      <a:r>
                        <a:rPr lang="en-US" sz="1200" u="none" strike="noStrike" cap="none" dirty="0">
                          <a:latin typeface="Arial"/>
                          <a:ea typeface="Arial"/>
                          <a:cs typeface="Arial"/>
                          <a:sym typeface="Arial"/>
                        </a:rPr>
                        <a:t>, </a:t>
                      </a:r>
                      <a:r>
                        <a:rPr lang="en-US" sz="1200" u="none" strike="noStrike" cap="none" dirty="0" err="1">
                          <a:latin typeface="Arial"/>
                          <a:ea typeface="Arial"/>
                          <a:cs typeface="Arial"/>
                          <a:sym typeface="Arial"/>
                        </a:rPr>
                        <a:t>shruthi</a:t>
                      </a:r>
                      <a:r>
                        <a:rPr lang="en-US" sz="1200" u="none" strike="noStrike" cap="none" dirty="0">
                          <a:latin typeface="Arial"/>
                          <a:ea typeface="Arial"/>
                          <a:cs typeface="Arial"/>
                          <a:sym typeface="Arial"/>
                        </a:rPr>
                        <a:t>, Mohammed,  </a:t>
                      </a:r>
                      <a:endParaRPr sz="1200" u="none" strike="noStrike" cap="none" dirty="0">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200"/>
                        <a:buFont typeface="Arial"/>
                        <a:buChar char="●"/>
                      </a:pPr>
                      <a:r>
                        <a:rPr lang="en-US" sz="1200" u="none" strike="noStrike" cap="none" dirty="0" err="1">
                          <a:latin typeface="Arial"/>
                          <a:ea typeface="Arial"/>
                          <a:cs typeface="Arial"/>
                          <a:sym typeface="Arial"/>
                        </a:rPr>
                        <a:t>Mamta</a:t>
                      </a:r>
                      <a:r>
                        <a:rPr lang="en-US" sz="1200" u="none" strike="noStrike" cap="none" dirty="0">
                          <a:latin typeface="Arial"/>
                          <a:ea typeface="Arial"/>
                          <a:cs typeface="Arial"/>
                          <a:sym typeface="Arial"/>
                        </a:rPr>
                        <a:t>, Pawan, </a:t>
                      </a:r>
                      <a:r>
                        <a:rPr lang="en-US" sz="1200" u="none" strike="noStrike" cap="none" dirty="0" err="1">
                          <a:latin typeface="Arial"/>
                          <a:ea typeface="Arial"/>
                          <a:cs typeface="Arial"/>
                          <a:sym typeface="Arial"/>
                        </a:rPr>
                        <a:t>Meghal</a:t>
                      </a:r>
                      <a:endParaRPr sz="1200" u="none" strike="noStrike" cap="none" dirty="0">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389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Preparing Dashboard showing an alert situation</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10 days	</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Pratik, Nikki Shara</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38950">
                <a:tc>
                  <a:txBody>
                    <a:bodyPr/>
                    <a:lstStyle/>
                    <a:p>
                      <a:pPr marL="0" marR="0" lvl="0" indent="0" algn="l" rtl="0">
                        <a:lnSpc>
                          <a:spcPct val="100000"/>
                        </a:lnSpc>
                        <a:spcBef>
                          <a:spcPts val="0"/>
                        </a:spcBef>
                        <a:spcAft>
                          <a:spcPts val="0"/>
                        </a:spcAft>
                        <a:buNone/>
                      </a:pPr>
                      <a:r>
                        <a:rPr lang="en-US" sz="1200"/>
                        <a:t>Code Integration</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200"/>
                        <a:t>4 days</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200"/>
                        <a:t>Madhu, Karthik</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1947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Project Documentation</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Aishwarya and Rakshita</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19475">
                <a:tc>
                  <a:txBody>
                    <a:bodyPr/>
                    <a:lstStyle/>
                    <a:p>
                      <a:pPr marL="0" marR="0" lvl="0" indent="0" algn="l" rtl="0">
                        <a:lnSpc>
                          <a:spcPct val="100000"/>
                        </a:lnSpc>
                        <a:spcBef>
                          <a:spcPts val="0"/>
                        </a:spcBef>
                        <a:spcAft>
                          <a:spcPts val="0"/>
                        </a:spcAft>
                        <a:buNone/>
                      </a:pPr>
                      <a:r>
                        <a:rPr lang="en-US" sz="1200"/>
                        <a:t>Technical Documentation</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200"/>
                        <a:t>Ramya, Tathagat</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19475">
                <a:tc>
                  <a:txBody>
                    <a:bodyPr/>
                    <a:lstStyle/>
                    <a:p>
                      <a:pPr marL="0" marR="0" lvl="0" indent="0" algn="l" rtl="0">
                        <a:lnSpc>
                          <a:spcPct val="100000"/>
                        </a:lnSpc>
                        <a:spcBef>
                          <a:spcPts val="0"/>
                        </a:spcBef>
                        <a:spcAft>
                          <a:spcPts val="0"/>
                        </a:spcAft>
                        <a:buNone/>
                      </a:pPr>
                      <a:r>
                        <a:rPr lang="en-US" sz="1200"/>
                        <a:t>Error Documentation</a:t>
                      </a:r>
                      <a:endParaRPr sz="1200"/>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200"/>
                        <a:t>Gazala</a:t>
                      </a:r>
                      <a:endParaRPr sz="1200"/>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1947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Team Lead</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a:t>
                      </a:r>
                      <a:endParaRPr sz="1200" u="none" strike="noStrike" cap="none">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a:ea typeface="Arial"/>
                          <a:cs typeface="Arial"/>
                          <a:sym typeface="Arial"/>
                        </a:rPr>
                        <a:t>Hrishikesh Mahadev</a:t>
                      </a:r>
                      <a:endParaRPr sz="1200" u="none" strike="noStrike" cap="none" dirty="0">
                        <a:latin typeface="Arial"/>
                        <a:ea typeface="Arial"/>
                        <a:cs typeface="Arial"/>
                        <a:sym typeface="Arial"/>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pic>
        <p:nvPicPr>
          <p:cNvPr id="5" name="Picture 4" descr="Icon&#10;&#10;Description automatically generated">
            <a:extLst>
              <a:ext uri="{FF2B5EF4-FFF2-40B4-BE49-F238E27FC236}">
                <a16:creationId xmlns:a16="http://schemas.microsoft.com/office/drawing/2014/main" id="{65573DDD-F532-4A32-91DF-C8AA0A3EBF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
        <p:nvSpPr>
          <p:cNvPr id="6" name="TextBox 5">
            <a:extLst>
              <a:ext uri="{FF2B5EF4-FFF2-40B4-BE49-F238E27FC236}">
                <a16:creationId xmlns:a16="http://schemas.microsoft.com/office/drawing/2014/main" id="{169C0911-0300-445F-999A-3B95ABE71ABB}"/>
              </a:ext>
            </a:extLst>
          </p:cNvPr>
          <p:cNvSpPr txBox="1"/>
          <p:nvPr/>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sp>
        <p:nvSpPr>
          <p:cNvPr id="11" name="Google Shape;130;p24">
            <a:extLst>
              <a:ext uri="{FF2B5EF4-FFF2-40B4-BE49-F238E27FC236}">
                <a16:creationId xmlns:a16="http://schemas.microsoft.com/office/drawing/2014/main" id="{CE8B49F7-7398-463B-A227-B8B76855F56D}"/>
              </a:ext>
            </a:extLst>
          </p:cNvPr>
          <p:cNvSpPr txBox="1">
            <a:spLocks noGrp="1"/>
          </p:cNvSpPr>
          <p:nvPr>
            <p:ph type="title"/>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b="1" dirty="0">
                <a:solidFill>
                  <a:srgbClr val="C00000"/>
                </a:solidFill>
              </a:rPr>
              <a:t>EFFORT</a:t>
            </a:r>
            <a:endParaRPr dirty="0"/>
          </a:p>
        </p:txBody>
      </p:sp>
    </p:spTree>
  </p:cSld>
  <p:clrMapOvr>
    <a:overrideClrMapping bg1="lt1" tx1="dk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192" name="Google Shape;192;p26"/>
          <p:cNvGrpSpPr/>
          <p:nvPr/>
        </p:nvGrpSpPr>
        <p:grpSpPr>
          <a:xfrm>
            <a:off x="369708" y="3702233"/>
            <a:ext cx="5180237" cy="2892228"/>
            <a:chOff x="221373" y="3869445"/>
            <a:chExt cx="5180986" cy="2892646"/>
          </a:xfrm>
        </p:grpSpPr>
        <p:grpSp>
          <p:nvGrpSpPr>
            <p:cNvPr id="193" name="Google Shape;193;p26"/>
            <p:cNvGrpSpPr/>
            <p:nvPr/>
          </p:nvGrpSpPr>
          <p:grpSpPr>
            <a:xfrm>
              <a:off x="221373" y="3869445"/>
              <a:ext cx="5180986" cy="2892646"/>
              <a:chOff x="2679700" y="3009900"/>
              <a:chExt cx="3892551" cy="2173288"/>
            </a:xfrm>
          </p:grpSpPr>
          <p:sp>
            <p:nvSpPr>
              <p:cNvPr id="194" name="Google Shape;194;p26"/>
              <p:cNvSpPr/>
              <p:nvPr/>
            </p:nvSpPr>
            <p:spPr>
              <a:xfrm>
                <a:off x="2679700" y="3503613"/>
                <a:ext cx="1754188" cy="1679575"/>
              </a:xfrm>
              <a:custGeom>
                <a:avLst/>
                <a:gdLst/>
                <a:ahLst/>
                <a:cxnLst/>
                <a:rect l="l" t="t" r="r" b="b"/>
                <a:pathLst>
                  <a:path w="1105" h="1058" extrusionOk="0">
                    <a:moveTo>
                      <a:pt x="213" y="0"/>
                    </a:moveTo>
                    <a:lnTo>
                      <a:pt x="0" y="301"/>
                    </a:lnTo>
                    <a:lnTo>
                      <a:pt x="1105" y="1058"/>
                    </a:lnTo>
                    <a:lnTo>
                      <a:pt x="1105" y="601"/>
                    </a:lnTo>
                    <a:lnTo>
                      <a:pt x="213" y="0"/>
                    </a:lnTo>
                    <a:close/>
                  </a:path>
                </a:pathLst>
              </a:custGeom>
              <a:solidFill>
                <a:srgbClr val="4252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195" name="Google Shape;195;p26"/>
              <p:cNvSpPr/>
              <p:nvPr/>
            </p:nvSpPr>
            <p:spPr>
              <a:xfrm>
                <a:off x="4433888" y="3487738"/>
                <a:ext cx="2138363" cy="1695450"/>
              </a:xfrm>
              <a:custGeom>
                <a:avLst/>
                <a:gdLst/>
                <a:ahLst/>
                <a:cxnLst/>
                <a:rect l="l" t="t" r="r" b="b"/>
                <a:pathLst>
                  <a:path w="1347" h="1068" extrusionOk="0">
                    <a:moveTo>
                      <a:pt x="1075" y="0"/>
                    </a:moveTo>
                    <a:lnTo>
                      <a:pt x="0" y="611"/>
                    </a:lnTo>
                    <a:lnTo>
                      <a:pt x="0" y="1068"/>
                    </a:lnTo>
                    <a:lnTo>
                      <a:pt x="1347" y="311"/>
                    </a:lnTo>
                    <a:lnTo>
                      <a:pt x="1075"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196" name="Google Shape;196;p26"/>
              <p:cNvSpPr/>
              <p:nvPr/>
            </p:nvSpPr>
            <p:spPr>
              <a:xfrm>
                <a:off x="3017838" y="3503613"/>
                <a:ext cx="3122613" cy="969963"/>
              </a:xfrm>
              <a:custGeom>
                <a:avLst/>
                <a:gdLst/>
                <a:ahLst/>
                <a:cxnLst/>
                <a:rect l="l" t="t" r="r" b="b"/>
                <a:pathLst>
                  <a:path w="1967" h="611" extrusionOk="0">
                    <a:moveTo>
                      <a:pt x="0" y="0"/>
                    </a:moveTo>
                    <a:lnTo>
                      <a:pt x="892" y="601"/>
                    </a:lnTo>
                    <a:lnTo>
                      <a:pt x="892" y="601"/>
                    </a:lnTo>
                    <a:lnTo>
                      <a:pt x="1967" y="0"/>
                    </a:lnTo>
                    <a:lnTo>
                      <a:pt x="892" y="611"/>
                    </a:lnTo>
                    <a:lnTo>
                      <a:pt x="892" y="611"/>
                    </a:lnTo>
                    <a:lnTo>
                      <a:pt x="892" y="611"/>
                    </a:lnTo>
                    <a:lnTo>
                      <a:pt x="0" y="0"/>
                    </a:lnTo>
                    <a:close/>
                  </a:path>
                </a:pathLst>
              </a:custGeom>
              <a:solidFill>
                <a:srgbClr val="2C375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197" name="Google Shape;197;p26"/>
              <p:cNvSpPr/>
              <p:nvPr/>
            </p:nvSpPr>
            <p:spPr>
              <a:xfrm>
                <a:off x="3017838" y="3009900"/>
                <a:ext cx="3122613" cy="1447800"/>
              </a:xfrm>
              <a:custGeom>
                <a:avLst/>
                <a:gdLst/>
                <a:ahLst/>
                <a:cxnLst/>
                <a:rect l="l" t="t" r="r" b="b"/>
                <a:pathLst>
                  <a:path w="1967" h="912" extrusionOk="0">
                    <a:moveTo>
                      <a:pt x="0" y="311"/>
                    </a:moveTo>
                    <a:lnTo>
                      <a:pt x="892" y="912"/>
                    </a:lnTo>
                    <a:lnTo>
                      <a:pt x="1967" y="311"/>
                    </a:lnTo>
                    <a:lnTo>
                      <a:pt x="921" y="0"/>
                    </a:lnTo>
                    <a:lnTo>
                      <a:pt x="0" y="311"/>
                    </a:lnTo>
                    <a:close/>
                  </a:path>
                </a:pathLst>
              </a:custGeom>
              <a:solidFill>
                <a:srgbClr val="4252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198" name="Google Shape;198;p26"/>
            <p:cNvSpPr txBox="1"/>
            <p:nvPr/>
          </p:nvSpPr>
          <p:spPr>
            <a:xfrm>
              <a:off x="2525755" y="6226813"/>
              <a:ext cx="383493" cy="3078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BFBFB"/>
                  </a:solidFill>
                  <a:latin typeface="Arial"/>
                  <a:ea typeface="Arial"/>
                  <a:cs typeface="Arial"/>
                  <a:sym typeface="Arial"/>
                </a:rPr>
                <a:t>05</a:t>
              </a:r>
              <a:endParaRPr sz="1400" b="0" i="0" u="none" strike="noStrike" cap="none">
                <a:solidFill>
                  <a:srgbClr val="000000"/>
                </a:solidFill>
                <a:latin typeface="Arial"/>
                <a:ea typeface="Arial"/>
                <a:cs typeface="Arial"/>
                <a:sym typeface="Arial"/>
              </a:endParaRPr>
            </a:p>
          </p:txBody>
        </p:sp>
      </p:grpSp>
      <p:sp>
        <p:nvSpPr>
          <p:cNvPr id="199" name="Google Shape;199;p26"/>
          <p:cNvSpPr/>
          <p:nvPr/>
        </p:nvSpPr>
        <p:spPr>
          <a:xfrm>
            <a:off x="1917719" y="4191314"/>
            <a:ext cx="3122162" cy="969822"/>
          </a:xfrm>
          <a:custGeom>
            <a:avLst/>
            <a:gdLst/>
            <a:ahLst/>
            <a:cxnLst/>
            <a:rect l="l" t="t" r="r" b="b"/>
            <a:pathLst>
              <a:path w="1967" h="611" extrusionOk="0">
                <a:moveTo>
                  <a:pt x="0" y="10"/>
                </a:moveTo>
                <a:lnTo>
                  <a:pt x="892" y="611"/>
                </a:lnTo>
                <a:lnTo>
                  <a:pt x="892" y="611"/>
                </a:lnTo>
                <a:lnTo>
                  <a:pt x="1967" y="0"/>
                </a:lnTo>
                <a:lnTo>
                  <a:pt x="892" y="611"/>
                </a:lnTo>
                <a:lnTo>
                  <a:pt x="892" y="611"/>
                </a:lnTo>
                <a:lnTo>
                  <a:pt x="892" y="611"/>
                </a:lnTo>
                <a:lnTo>
                  <a:pt x="0" y="10"/>
                </a:lnTo>
                <a:close/>
              </a:path>
            </a:pathLst>
          </a:custGeom>
          <a:solidFill>
            <a:srgbClr val="9C8A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nvGrpSpPr>
          <p:cNvPr id="200" name="Google Shape;200;p26"/>
          <p:cNvGrpSpPr/>
          <p:nvPr/>
        </p:nvGrpSpPr>
        <p:grpSpPr>
          <a:xfrm>
            <a:off x="819703" y="3254349"/>
            <a:ext cx="4155597" cy="2357725"/>
            <a:chOff x="671435" y="3421497"/>
            <a:chExt cx="4156198" cy="2358066"/>
          </a:xfrm>
        </p:grpSpPr>
        <p:grpSp>
          <p:nvGrpSpPr>
            <p:cNvPr id="201" name="Google Shape;201;p26"/>
            <p:cNvGrpSpPr/>
            <p:nvPr/>
          </p:nvGrpSpPr>
          <p:grpSpPr>
            <a:xfrm>
              <a:off x="671435" y="3421497"/>
              <a:ext cx="4156198" cy="2358066"/>
              <a:chOff x="3017838" y="2671763"/>
              <a:chExt cx="3122613" cy="1771650"/>
            </a:xfrm>
          </p:grpSpPr>
          <p:sp>
            <p:nvSpPr>
              <p:cNvPr id="202" name="Google Shape;202;p26"/>
              <p:cNvSpPr/>
              <p:nvPr/>
            </p:nvSpPr>
            <p:spPr>
              <a:xfrm>
                <a:off x="3017838" y="3009900"/>
                <a:ext cx="1416050" cy="1433513"/>
              </a:xfrm>
              <a:custGeom>
                <a:avLst/>
                <a:gdLst/>
                <a:ahLst/>
                <a:cxnLst/>
                <a:rect l="l" t="t" r="r" b="b"/>
                <a:pathLst>
                  <a:path w="892" h="903" extrusionOk="0">
                    <a:moveTo>
                      <a:pt x="892" y="456"/>
                    </a:moveTo>
                    <a:lnTo>
                      <a:pt x="223" y="0"/>
                    </a:lnTo>
                    <a:lnTo>
                      <a:pt x="0" y="301"/>
                    </a:lnTo>
                    <a:lnTo>
                      <a:pt x="892" y="903"/>
                    </a:lnTo>
                    <a:lnTo>
                      <a:pt x="892" y="456"/>
                    </a:lnTo>
                    <a:close/>
                  </a:path>
                </a:pathLst>
              </a:custGeom>
              <a:solidFill>
                <a:srgbClr val="5943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03" name="Google Shape;203;p26"/>
              <p:cNvSpPr/>
              <p:nvPr/>
            </p:nvSpPr>
            <p:spPr>
              <a:xfrm>
                <a:off x="4433888" y="3009900"/>
                <a:ext cx="1706563" cy="1433513"/>
              </a:xfrm>
              <a:custGeom>
                <a:avLst/>
                <a:gdLst/>
                <a:ahLst/>
                <a:cxnLst/>
                <a:rect l="l" t="t" r="r" b="b"/>
                <a:pathLst>
                  <a:path w="1075" h="903" extrusionOk="0">
                    <a:moveTo>
                      <a:pt x="0" y="903"/>
                    </a:moveTo>
                    <a:lnTo>
                      <a:pt x="1075" y="301"/>
                    </a:lnTo>
                    <a:lnTo>
                      <a:pt x="804" y="0"/>
                    </a:lnTo>
                    <a:lnTo>
                      <a:pt x="0" y="456"/>
                    </a:lnTo>
                    <a:lnTo>
                      <a:pt x="0" y="903"/>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04" name="Google Shape;204;p26"/>
              <p:cNvSpPr/>
              <p:nvPr/>
            </p:nvSpPr>
            <p:spPr>
              <a:xfrm>
                <a:off x="3371850" y="2671763"/>
                <a:ext cx="2338388" cy="1062038"/>
              </a:xfrm>
              <a:custGeom>
                <a:avLst/>
                <a:gdLst/>
                <a:ahLst/>
                <a:cxnLst/>
                <a:rect l="l" t="t" r="r" b="b"/>
                <a:pathLst>
                  <a:path w="1473" h="669" extrusionOk="0">
                    <a:moveTo>
                      <a:pt x="0" y="213"/>
                    </a:moveTo>
                    <a:lnTo>
                      <a:pt x="669" y="669"/>
                    </a:lnTo>
                    <a:lnTo>
                      <a:pt x="1473" y="213"/>
                    </a:lnTo>
                    <a:lnTo>
                      <a:pt x="717" y="0"/>
                    </a:lnTo>
                    <a:lnTo>
                      <a:pt x="0" y="213"/>
                    </a:lnTo>
                    <a:close/>
                  </a:path>
                </a:pathLst>
              </a:custGeom>
              <a:solidFill>
                <a:srgbClr val="5943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205" name="Google Shape;205;p26"/>
            <p:cNvSpPr txBox="1"/>
            <p:nvPr/>
          </p:nvSpPr>
          <p:spPr>
            <a:xfrm>
              <a:off x="2525755" y="5290904"/>
              <a:ext cx="383493" cy="307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BFBFB"/>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grpSp>
      <p:cxnSp>
        <p:nvCxnSpPr>
          <p:cNvPr id="206" name="Google Shape;206;p26"/>
          <p:cNvCxnSpPr>
            <a:stCxn id="207" idx="1"/>
          </p:cNvCxnSpPr>
          <p:nvPr/>
        </p:nvCxnSpPr>
        <p:spPr>
          <a:xfrm rot="10800000">
            <a:off x="3121242" y="1985713"/>
            <a:ext cx="3624000" cy="0"/>
          </a:xfrm>
          <a:prstGeom prst="straightConnector1">
            <a:avLst/>
          </a:prstGeom>
          <a:noFill/>
          <a:ln w="44450" cap="flat" cmpd="sng">
            <a:solidFill>
              <a:schemeClr val="accent1"/>
            </a:solidFill>
            <a:prstDash val="solid"/>
            <a:round/>
            <a:headEnd type="none" w="sm" len="sm"/>
            <a:tailEnd type="oval" w="med" len="med"/>
          </a:ln>
        </p:spPr>
      </p:cxnSp>
      <p:sp>
        <p:nvSpPr>
          <p:cNvPr id="208" name="Google Shape;208;p26"/>
          <p:cNvSpPr/>
          <p:nvPr/>
        </p:nvSpPr>
        <p:spPr>
          <a:xfrm>
            <a:off x="3382769" y="1361816"/>
            <a:ext cx="3362473" cy="366254"/>
          </a:xfrm>
          <a:prstGeom prst="rect">
            <a:avLst/>
          </a:prstGeom>
          <a:noFill/>
          <a:ln>
            <a:noFill/>
          </a:ln>
        </p:spPr>
        <p:txBody>
          <a:bodyPr spcFirstLastPara="1" wrap="square" lIns="91425" tIns="45700" rIns="91425" bIns="45700" anchor="t" anchorCtr="0">
            <a:spAutoFit/>
          </a:bodyPr>
          <a:lstStyle/>
          <a:p>
            <a:pPr marL="0" marR="0" lvl="0" indent="0" algn="r" rtl="0">
              <a:lnSpc>
                <a:spcPct val="89000"/>
              </a:lnSpc>
              <a:spcBef>
                <a:spcPts val="0"/>
              </a:spcBef>
              <a:spcAft>
                <a:spcPts val="0"/>
              </a:spcAft>
              <a:buClr>
                <a:srgbClr val="000000"/>
              </a:buClr>
              <a:buSzPts val="2000"/>
              <a:buFont typeface="Arial"/>
              <a:buNone/>
            </a:pPr>
            <a:r>
              <a:rPr lang="en-US" sz="2000" b="1" i="0" u="none" strike="noStrike" cap="none">
                <a:solidFill>
                  <a:srgbClr val="374152"/>
                </a:solidFill>
                <a:latin typeface="Arial"/>
                <a:ea typeface="Arial"/>
                <a:cs typeface="Arial"/>
                <a:sym typeface="Arial"/>
              </a:rPr>
              <a:t>Goals and Objectives</a:t>
            </a:r>
            <a:endParaRPr sz="1000" b="1" i="0" u="none" strike="noStrike" cap="none">
              <a:solidFill>
                <a:srgbClr val="374152"/>
              </a:solidFill>
              <a:latin typeface="Arial"/>
              <a:ea typeface="Arial"/>
              <a:cs typeface="Arial"/>
              <a:sym typeface="Arial"/>
            </a:endParaRPr>
          </a:p>
        </p:txBody>
      </p:sp>
      <p:sp>
        <p:nvSpPr>
          <p:cNvPr id="207" name="Google Shape;207;p26"/>
          <p:cNvSpPr/>
          <p:nvPr/>
        </p:nvSpPr>
        <p:spPr>
          <a:xfrm>
            <a:off x="6745242" y="1635632"/>
            <a:ext cx="700161" cy="700161"/>
          </a:xfrm>
          <a:prstGeom prst="roundRect">
            <a:avLst>
              <a:gd name="adj" fmla="val 50000"/>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0" u="none" strike="noStrike" cap="none">
                <a:solidFill>
                  <a:srgbClr val="FFFFFF"/>
                </a:solidFill>
                <a:latin typeface="Arial"/>
                <a:ea typeface="Arial"/>
                <a:cs typeface="Arial"/>
                <a:sym typeface="Arial"/>
              </a:rPr>
              <a:t>G</a:t>
            </a:r>
            <a:endParaRPr sz="2700" b="0" i="0" u="none" strike="noStrike" cap="none">
              <a:solidFill>
                <a:srgbClr val="FFFFFF"/>
              </a:solidFill>
              <a:latin typeface="Arial"/>
              <a:ea typeface="Arial"/>
              <a:cs typeface="Arial"/>
              <a:sym typeface="Arial"/>
            </a:endParaRPr>
          </a:p>
        </p:txBody>
      </p:sp>
      <p:cxnSp>
        <p:nvCxnSpPr>
          <p:cNvPr id="209" name="Google Shape;209;p26"/>
          <p:cNvCxnSpPr>
            <a:stCxn id="210" idx="1"/>
          </p:cNvCxnSpPr>
          <p:nvPr/>
        </p:nvCxnSpPr>
        <p:spPr>
          <a:xfrm rot="10800000">
            <a:off x="3830111" y="2696920"/>
            <a:ext cx="6074700" cy="0"/>
          </a:xfrm>
          <a:prstGeom prst="straightConnector1">
            <a:avLst/>
          </a:prstGeom>
          <a:noFill/>
          <a:ln w="44450" cap="flat" cmpd="sng">
            <a:solidFill>
              <a:schemeClr val="accent2"/>
            </a:solidFill>
            <a:prstDash val="solid"/>
            <a:round/>
            <a:headEnd type="none" w="sm" len="sm"/>
            <a:tailEnd type="oval" w="med" len="med"/>
          </a:ln>
        </p:spPr>
      </p:cxnSp>
      <p:sp>
        <p:nvSpPr>
          <p:cNvPr id="211" name="Google Shape;211;p26"/>
          <p:cNvSpPr/>
          <p:nvPr/>
        </p:nvSpPr>
        <p:spPr>
          <a:xfrm>
            <a:off x="6542337" y="2212309"/>
            <a:ext cx="3362473" cy="366254"/>
          </a:xfrm>
          <a:prstGeom prst="rect">
            <a:avLst/>
          </a:prstGeom>
          <a:noFill/>
          <a:ln>
            <a:noFill/>
          </a:ln>
        </p:spPr>
        <p:txBody>
          <a:bodyPr spcFirstLastPara="1" wrap="square" lIns="91425" tIns="45700" rIns="91425" bIns="45700" anchor="t" anchorCtr="0">
            <a:spAutoFit/>
          </a:bodyPr>
          <a:lstStyle/>
          <a:p>
            <a:pPr marL="0" marR="0" lvl="0" indent="0" algn="r" rtl="0">
              <a:lnSpc>
                <a:spcPct val="89000"/>
              </a:lnSpc>
              <a:spcBef>
                <a:spcPts val="0"/>
              </a:spcBef>
              <a:spcAft>
                <a:spcPts val="0"/>
              </a:spcAft>
              <a:buClr>
                <a:srgbClr val="000000"/>
              </a:buClr>
              <a:buSzPts val="2000"/>
              <a:buFont typeface="Arial"/>
              <a:buNone/>
            </a:pPr>
            <a:r>
              <a:rPr lang="en-US" sz="2000" b="1" i="0" u="none" strike="noStrike" cap="none">
                <a:solidFill>
                  <a:srgbClr val="374152"/>
                </a:solidFill>
                <a:latin typeface="Arial"/>
                <a:ea typeface="Arial"/>
                <a:cs typeface="Arial"/>
                <a:sym typeface="Arial"/>
              </a:rPr>
              <a:t>Importing the Data</a:t>
            </a:r>
            <a:endParaRPr sz="1000" b="1" i="0" u="none" strike="noStrike" cap="none">
              <a:solidFill>
                <a:srgbClr val="374152"/>
              </a:solidFill>
              <a:latin typeface="Arial"/>
              <a:ea typeface="Arial"/>
              <a:cs typeface="Arial"/>
              <a:sym typeface="Arial"/>
            </a:endParaRPr>
          </a:p>
        </p:txBody>
      </p:sp>
      <p:sp>
        <p:nvSpPr>
          <p:cNvPr id="210" name="Google Shape;210;p26"/>
          <p:cNvSpPr/>
          <p:nvPr/>
        </p:nvSpPr>
        <p:spPr>
          <a:xfrm>
            <a:off x="9904811" y="2346839"/>
            <a:ext cx="700161" cy="700161"/>
          </a:xfrm>
          <a:prstGeom prst="roundRect">
            <a:avLst>
              <a:gd name="adj" fmla="val 50000"/>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0" u="none" strike="noStrike" cap="none">
                <a:solidFill>
                  <a:srgbClr val="FFFFFF"/>
                </a:solidFill>
                <a:latin typeface="Arial"/>
                <a:ea typeface="Arial"/>
                <a:cs typeface="Arial"/>
                <a:sym typeface="Arial"/>
              </a:rPr>
              <a:t>I</a:t>
            </a:r>
            <a:endParaRPr sz="2700" b="0" i="0" u="none" strike="noStrike" cap="none">
              <a:solidFill>
                <a:srgbClr val="FFFFFF"/>
              </a:solidFill>
              <a:latin typeface="Arial"/>
              <a:ea typeface="Arial"/>
              <a:cs typeface="Arial"/>
              <a:sym typeface="Arial"/>
            </a:endParaRPr>
          </a:p>
        </p:txBody>
      </p:sp>
      <p:cxnSp>
        <p:nvCxnSpPr>
          <p:cNvPr id="212" name="Google Shape;212;p26"/>
          <p:cNvCxnSpPr>
            <a:stCxn id="213" idx="1"/>
          </p:cNvCxnSpPr>
          <p:nvPr/>
        </p:nvCxnSpPr>
        <p:spPr>
          <a:xfrm rot="10800000">
            <a:off x="4408074" y="3440103"/>
            <a:ext cx="3624000" cy="0"/>
          </a:xfrm>
          <a:prstGeom prst="straightConnector1">
            <a:avLst/>
          </a:prstGeom>
          <a:noFill/>
          <a:ln w="44450" cap="flat" cmpd="sng">
            <a:solidFill>
              <a:schemeClr val="accent1"/>
            </a:solidFill>
            <a:prstDash val="solid"/>
            <a:round/>
            <a:headEnd type="none" w="sm" len="sm"/>
            <a:tailEnd type="oval" w="med" len="med"/>
          </a:ln>
        </p:spPr>
      </p:cxnSp>
      <p:sp>
        <p:nvSpPr>
          <p:cNvPr id="214" name="Google Shape;214;p26"/>
          <p:cNvSpPr/>
          <p:nvPr/>
        </p:nvSpPr>
        <p:spPr>
          <a:xfrm>
            <a:off x="4669601" y="2816206"/>
            <a:ext cx="3362473" cy="366254"/>
          </a:xfrm>
          <a:prstGeom prst="rect">
            <a:avLst/>
          </a:prstGeom>
          <a:noFill/>
          <a:ln>
            <a:noFill/>
          </a:ln>
        </p:spPr>
        <p:txBody>
          <a:bodyPr spcFirstLastPara="1" wrap="square" lIns="91425" tIns="45700" rIns="91425" bIns="45700" anchor="t" anchorCtr="0">
            <a:spAutoFit/>
          </a:bodyPr>
          <a:lstStyle/>
          <a:p>
            <a:pPr marL="0" marR="0" lvl="0" indent="0" algn="r" rtl="0">
              <a:lnSpc>
                <a:spcPct val="89000"/>
              </a:lnSpc>
              <a:spcBef>
                <a:spcPts val="0"/>
              </a:spcBef>
              <a:spcAft>
                <a:spcPts val="0"/>
              </a:spcAft>
              <a:buClr>
                <a:srgbClr val="000000"/>
              </a:buClr>
              <a:buSzPts val="2000"/>
              <a:buFont typeface="Arial"/>
              <a:buNone/>
            </a:pPr>
            <a:r>
              <a:rPr lang="en-US" sz="2000" b="1" i="0" u="none" strike="noStrike" cap="none">
                <a:solidFill>
                  <a:srgbClr val="374152"/>
                </a:solidFill>
                <a:latin typeface="Arial"/>
                <a:ea typeface="Arial"/>
                <a:cs typeface="Arial"/>
                <a:sym typeface="Arial"/>
              </a:rPr>
              <a:t>EDA</a:t>
            </a:r>
            <a:endParaRPr sz="1000" b="1" i="0" u="none" strike="noStrike" cap="none">
              <a:solidFill>
                <a:srgbClr val="374152"/>
              </a:solidFill>
              <a:latin typeface="Arial"/>
              <a:ea typeface="Arial"/>
              <a:cs typeface="Arial"/>
              <a:sym typeface="Arial"/>
            </a:endParaRPr>
          </a:p>
        </p:txBody>
      </p:sp>
      <p:sp>
        <p:nvSpPr>
          <p:cNvPr id="213" name="Google Shape;213;p26"/>
          <p:cNvSpPr/>
          <p:nvPr/>
        </p:nvSpPr>
        <p:spPr>
          <a:xfrm>
            <a:off x="8032074" y="3090022"/>
            <a:ext cx="700161" cy="700161"/>
          </a:xfrm>
          <a:prstGeom prst="roundRect">
            <a:avLst>
              <a:gd name="adj" fmla="val 50000"/>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0" u="none" strike="noStrike" cap="none">
                <a:solidFill>
                  <a:srgbClr val="FFFFFF"/>
                </a:solidFill>
                <a:latin typeface="Arial"/>
                <a:ea typeface="Arial"/>
                <a:cs typeface="Arial"/>
                <a:sym typeface="Arial"/>
              </a:rPr>
              <a:t>E</a:t>
            </a:r>
            <a:endParaRPr sz="2700" b="0" i="0" u="none" strike="noStrike" cap="none">
              <a:solidFill>
                <a:srgbClr val="FFFFFF"/>
              </a:solidFill>
              <a:latin typeface="Arial"/>
              <a:ea typeface="Arial"/>
              <a:cs typeface="Arial"/>
              <a:sym typeface="Arial"/>
            </a:endParaRPr>
          </a:p>
        </p:txBody>
      </p:sp>
      <p:cxnSp>
        <p:nvCxnSpPr>
          <p:cNvPr id="215" name="Google Shape;215;p26"/>
          <p:cNvCxnSpPr>
            <a:stCxn id="216" idx="1"/>
          </p:cNvCxnSpPr>
          <p:nvPr/>
        </p:nvCxnSpPr>
        <p:spPr>
          <a:xfrm rot="10800000">
            <a:off x="4975154" y="4075253"/>
            <a:ext cx="5873400" cy="0"/>
          </a:xfrm>
          <a:prstGeom prst="straightConnector1">
            <a:avLst/>
          </a:prstGeom>
          <a:noFill/>
          <a:ln w="44450" cap="flat" cmpd="sng">
            <a:solidFill>
              <a:schemeClr val="accent2"/>
            </a:solidFill>
            <a:prstDash val="solid"/>
            <a:round/>
            <a:headEnd type="none" w="sm" len="sm"/>
            <a:tailEnd type="oval" w="med" len="med"/>
          </a:ln>
        </p:spPr>
      </p:cxnSp>
      <p:sp>
        <p:nvSpPr>
          <p:cNvPr id="217" name="Google Shape;217;p26"/>
          <p:cNvSpPr/>
          <p:nvPr/>
        </p:nvSpPr>
        <p:spPr>
          <a:xfrm>
            <a:off x="7449129" y="3653093"/>
            <a:ext cx="3362473" cy="366254"/>
          </a:xfrm>
          <a:prstGeom prst="rect">
            <a:avLst/>
          </a:prstGeom>
          <a:noFill/>
          <a:ln>
            <a:noFill/>
          </a:ln>
        </p:spPr>
        <p:txBody>
          <a:bodyPr spcFirstLastPara="1" wrap="square" lIns="91425" tIns="45700" rIns="91425" bIns="45700" anchor="t" anchorCtr="0">
            <a:spAutoFit/>
          </a:bodyPr>
          <a:lstStyle/>
          <a:p>
            <a:pPr marL="0" marR="0" lvl="0" indent="0" algn="r" rtl="0">
              <a:lnSpc>
                <a:spcPct val="89000"/>
              </a:lnSpc>
              <a:spcBef>
                <a:spcPts val="0"/>
              </a:spcBef>
              <a:spcAft>
                <a:spcPts val="0"/>
              </a:spcAft>
              <a:buClr>
                <a:srgbClr val="000000"/>
              </a:buClr>
              <a:buSzPts val="2000"/>
              <a:buFont typeface="Arial"/>
              <a:buNone/>
            </a:pPr>
            <a:r>
              <a:rPr lang="en-US" sz="2000" b="1" i="0" u="none" strike="noStrike" cap="none">
                <a:solidFill>
                  <a:srgbClr val="374152"/>
                </a:solidFill>
                <a:latin typeface="Arial"/>
                <a:ea typeface="Arial"/>
                <a:cs typeface="Arial"/>
                <a:sym typeface="Arial"/>
              </a:rPr>
              <a:t>Machine Learning</a:t>
            </a:r>
            <a:endParaRPr sz="1000" b="1" i="0" u="none" strike="noStrike" cap="none">
              <a:solidFill>
                <a:srgbClr val="374152"/>
              </a:solidFill>
              <a:latin typeface="Arial"/>
              <a:ea typeface="Arial"/>
              <a:cs typeface="Arial"/>
              <a:sym typeface="Arial"/>
            </a:endParaRPr>
          </a:p>
        </p:txBody>
      </p:sp>
      <p:sp>
        <p:nvSpPr>
          <p:cNvPr id="216" name="Google Shape;216;p26"/>
          <p:cNvSpPr/>
          <p:nvPr/>
        </p:nvSpPr>
        <p:spPr>
          <a:xfrm>
            <a:off x="10848554" y="3725173"/>
            <a:ext cx="700161" cy="700161"/>
          </a:xfrm>
          <a:prstGeom prst="roundRect">
            <a:avLst>
              <a:gd name="adj" fmla="val 50000"/>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0" u="none" strike="noStrike" cap="none">
                <a:solidFill>
                  <a:srgbClr val="FFFFFF"/>
                </a:solidFill>
                <a:latin typeface="Arial"/>
                <a:ea typeface="Arial"/>
                <a:cs typeface="Arial"/>
                <a:sym typeface="Arial"/>
              </a:rPr>
              <a:t>M</a:t>
            </a:r>
            <a:endParaRPr sz="2700" b="0" i="0" u="none" strike="noStrike" cap="none">
              <a:solidFill>
                <a:srgbClr val="FFFFFF"/>
              </a:solidFill>
              <a:latin typeface="Arial"/>
              <a:ea typeface="Arial"/>
              <a:cs typeface="Arial"/>
              <a:sym typeface="Arial"/>
            </a:endParaRPr>
          </a:p>
        </p:txBody>
      </p:sp>
      <p:cxnSp>
        <p:nvCxnSpPr>
          <p:cNvPr id="218" name="Google Shape;218;p26"/>
          <p:cNvCxnSpPr>
            <a:stCxn id="219" idx="1"/>
          </p:cNvCxnSpPr>
          <p:nvPr/>
        </p:nvCxnSpPr>
        <p:spPr>
          <a:xfrm rot="10800000">
            <a:off x="5608363" y="4840719"/>
            <a:ext cx="3624000" cy="0"/>
          </a:xfrm>
          <a:prstGeom prst="straightConnector1">
            <a:avLst/>
          </a:prstGeom>
          <a:noFill/>
          <a:ln w="44450" cap="flat" cmpd="sng">
            <a:solidFill>
              <a:schemeClr val="accent1"/>
            </a:solidFill>
            <a:prstDash val="solid"/>
            <a:round/>
            <a:headEnd type="none" w="sm" len="sm"/>
            <a:tailEnd type="oval" w="med" len="med"/>
          </a:ln>
        </p:spPr>
      </p:cxnSp>
      <p:sp>
        <p:nvSpPr>
          <p:cNvPr id="220" name="Google Shape;220;p26"/>
          <p:cNvSpPr/>
          <p:nvPr/>
        </p:nvSpPr>
        <p:spPr>
          <a:xfrm>
            <a:off x="5816135" y="4353254"/>
            <a:ext cx="3362473" cy="366254"/>
          </a:xfrm>
          <a:prstGeom prst="rect">
            <a:avLst/>
          </a:prstGeom>
          <a:noFill/>
          <a:ln>
            <a:noFill/>
          </a:ln>
        </p:spPr>
        <p:txBody>
          <a:bodyPr spcFirstLastPara="1" wrap="square" lIns="91425" tIns="45700" rIns="91425" bIns="45700" anchor="t" anchorCtr="0">
            <a:spAutoFit/>
          </a:bodyPr>
          <a:lstStyle/>
          <a:p>
            <a:pPr marL="0" marR="0" lvl="0" indent="0" algn="r" rtl="0">
              <a:lnSpc>
                <a:spcPct val="89000"/>
              </a:lnSpc>
              <a:spcBef>
                <a:spcPts val="0"/>
              </a:spcBef>
              <a:spcAft>
                <a:spcPts val="0"/>
              </a:spcAft>
              <a:buClr>
                <a:srgbClr val="000000"/>
              </a:buClr>
              <a:buSzPts val="2000"/>
              <a:buFont typeface="Arial"/>
              <a:buNone/>
            </a:pPr>
            <a:r>
              <a:rPr lang="en-US" sz="2000" b="1" i="0" u="none" strike="noStrike" cap="none">
                <a:solidFill>
                  <a:srgbClr val="374152"/>
                </a:solidFill>
                <a:latin typeface="Arial"/>
                <a:ea typeface="Arial"/>
                <a:cs typeface="Arial"/>
                <a:sym typeface="Arial"/>
              </a:rPr>
              <a:t>Deployment</a:t>
            </a:r>
            <a:endParaRPr sz="1000" b="1" i="0" u="none" strike="noStrike" cap="none">
              <a:solidFill>
                <a:srgbClr val="374152"/>
              </a:solidFill>
              <a:latin typeface="Arial"/>
              <a:ea typeface="Arial"/>
              <a:cs typeface="Arial"/>
              <a:sym typeface="Arial"/>
            </a:endParaRPr>
          </a:p>
        </p:txBody>
      </p:sp>
      <p:sp>
        <p:nvSpPr>
          <p:cNvPr id="219" name="Google Shape;219;p26"/>
          <p:cNvSpPr/>
          <p:nvPr/>
        </p:nvSpPr>
        <p:spPr>
          <a:xfrm>
            <a:off x="9232363" y="4490639"/>
            <a:ext cx="700161" cy="700161"/>
          </a:xfrm>
          <a:prstGeom prst="roundRect">
            <a:avLst>
              <a:gd name="adj" fmla="val 50000"/>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0" u="none" strike="noStrike" cap="none">
                <a:solidFill>
                  <a:srgbClr val="FFFFFF"/>
                </a:solidFill>
                <a:latin typeface="Arial"/>
                <a:ea typeface="Arial"/>
                <a:cs typeface="Arial"/>
                <a:sym typeface="Arial"/>
              </a:rPr>
              <a:t>D</a:t>
            </a:r>
            <a:endParaRPr sz="2700" b="0" i="0" u="none" strike="noStrike" cap="none">
              <a:solidFill>
                <a:srgbClr val="FFFFFF"/>
              </a:solidFill>
              <a:latin typeface="Arial"/>
              <a:ea typeface="Arial"/>
              <a:cs typeface="Arial"/>
              <a:sym typeface="Arial"/>
            </a:endParaRPr>
          </a:p>
        </p:txBody>
      </p:sp>
      <p:grpSp>
        <p:nvGrpSpPr>
          <p:cNvPr id="222" name="Google Shape;222;p26"/>
          <p:cNvGrpSpPr/>
          <p:nvPr/>
        </p:nvGrpSpPr>
        <p:grpSpPr>
          <a:xfrm>
            <a:off x="1290827" y="2660692"/>
            <a:ext cx="3111945" cy="2007024"/>
            <a:chOff x="1142625" y="2827753"/>
            <a:chExt cx="3112395" cy="2007314"/>
          </a:xfrm>
        </p:grpSpPr>
        <p:grpSp>
          <p:nvGrpSpPr>
            <p:cNvPr id="223" name="Google Shape;223;p26"/>
            <p:cNvGrpSpPr/>
            <p:nvPr/>
          </p:nvGrpSpPr>
          <p:grpSpPr>
            <a:xfrm>
              <a:off x="1142625" y="2827753"/>
              <a:ext cx="3112395" cy="2007314"/>
              <a:chOff x="3371850" y="2225675"/>
              <a:chExt cx="2338388" cy="1508125"/>
            </a:xfrm>
          </p:grpSpPr>
          <p:sp>
            <p:nvSpPr>
              <p:cNvPr id="224" name="Google Shape;224;p26"/>
              <p:cNvSpPr/>
              <p:nvPr/>
            </p:nvSpPr>
            <p:spPr>
              <a:xfrm>
                <a:off x="3371850" y="3009900"/>
                <a:ext cx="2338388" cy="723900"/>
              </a:xfrm>
              <a:custGeom>
                <a:avLst/>
                <a:gdLst/>
                <a:ahLst/>
                <a:cxnLst/>
                <a:rect l="l" t="t" r="r" b="b"/>
                <a:pathLst>
                  <a:path w="1473" h="456" extrusionOk="0">
                    <a:moveTo>
                      <a:pt x="0" y="0"/>
                    </a:moveTo>
                    <a:lnTo>
                      <a:pt x="669" y="456"/>
                    </a:lnTo>
                    <a:lnTo>
                      <a:pt x="669" y="456"/>
                    </a:lnTo>
                    <a:lnTo>
                      <a:pt x="1066" y="224"/>
                    </a:lnTo>
                    <a:lnTo>
                      <a:pt x="1473" y="0"/>
                    </a:lnTo>
                    <a:lnTo>
                      <a:pt x="1076" y="233"/>
                    </a:lnTo>
                    <a:lnTo>
                      <a:pt x="669" y="456"/>
                    </a:lnTo>
                    <a:lnTo>
                      <a:pt x="669" y="456"/>
                    </a:lnTo>
                    <a:lnTo>
                      <a:pt x="669" y="456"/>
                    </a:lnTo>
                    <a:lnTo>
                      <a:pt x="0" y="0"/>
                    </a:lnTo>
                    <a:close/>
                  </a:path>
                </a:pathLst>
              </a:custGeom>
              <a:solidFill>
                <a:srgbClr val="3B2C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25" name="Google Shape;225;p26"/>
              <p:cNvSpPr/>
              <p:nvPr/>
            </p:nvSpPr>
            <p:spPr>
              <a:xfrm>
                <a:off x="3371850" y="2533650"/>
                <a:ext cx="1062038" cy="1200150"/>
              </a:xfrm>
              <a:custGeom>
                <a:avLst/>
                <a:gdLst/>
                <a:ahLst/>
                <a:cxnLst/>
                <a:rect l="l" t="t" r="r" b="b"/>
                <a:pathLst>
                  <a:path w="669" h="756" extrusionOk="0">
                    <a:moveTo>
                      <a:pt x="669" y="300"/>
                    </a:moveTo>
                    <a:lnTo>
                      <a:pt x="223" y="0"/>
                    </a:lnTo>
                    <a:lnTo>
                      <a:pt x="0" y="300"/>
                    </a:lnTo>
                    <a:lnTo>
                      <a:pt x="669" y="756"/>
                    </a:lnTo>
                    <a:lnTo>
                      <a:pt x="669" y="300"/>
                    </a:lnTo>
                    <a:close/>
                  </a:path>
                </a:pathLst>
              </a:custGeom>
              <a:solidFill>
                <a:srgbClr val="9522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26" name="Google Shape;226;p26"/>
              <p:cNvSpPr/>
              <p:nvPr/>
            </p:nvSpPr>
            <p:spPr>
              <a:xfrm>
                <a:off x="4433888" y="2533650"/>
                <a:ext cx="1276350" cy="1200150"/>
              </a:xfrm>
              <a:custGeom>
                <a:avLst/>
                <a:gdLst/>
                <a:ahLst/>
                <a:cxnLst/>
                <a:rect l="l" t="t" r="r" b="b"/>
                <a:pathLst>
                  <a:path w="804" h="756" extrusionOk="0">
                    <a:moveTo>
                      <a:pt x="0" y="756"/>
                    </a:moveTo>
                    <a:lnTo>
                      <a:pt x="804" y="300"/>
                    </a:lnTo>
                    <a:lnTo>
                      <a:pt x="533" y="0"/>
                    </a:lnTo>
                    <a:lnTo>
                      <a:pt x="0" y="300"/>
                    </a:lnTo>
                    <a:lnTo>
                      <a:pt x="0" y="7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27" name="Google Shape;227;p26"/>
              <p:cNvSpPr/>
              <p:nvPr/>
            </p:nvSpPr>
            <p:spPr>
              <a:xfrm>
                <a:off x="3725863" y="2225675"/>
                <a:ext cx="1554163" cy="784225"/>
              </a:xfrm>
              <a:custGeom>
                <a:avLst/>
                <a:gdLst/>
                <a:ahLst/>
                <a:cxnLst/>
                <a:rect l="l" t="t" r="r" b="b"/>
                <a:pathLst>
                  <a:path w="979" h="494" extrusionOk="0">
                    <a:moveTo>
                      <a:pt x="0" y="194"/>
                    </a:moveTo>
                    <a:lnTo>
                      <a:pt x="446" y="494"/>
                    </a:lnTo>
                    <a:lnTo>
                      <a:pt x="979" y="194"/>
                    </a:lnTo>
                    <a:lnTo>
                      <a:pt x="475" y="0"/>
                    </a:lnTo>
                    <a:lnTo>
                      <a:pt x="0" y="194"/>
                    </a:lnTo>
                    <a:close/>
                  </a:path>
                </a:pathLst>
              </a:custGeom>
              <a:solidFill>
                <a:srgbClr val="9522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228" name="Google Shape;228;p26"/>
            <p:cNvSpPr txBox="1"/>
            <p:nvPr/>
          </p:nvSpPr>
          <p:spPr>
            <a:xfrm>
              <a:off x="2525755" y="4319756"/>
              <a:ext cx="383493" cy="3078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BFBFB"/>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grpSp>
      <p:grpSp>
        <p:nvGrpSpPr>
          <p:cNvPr id="229" name="Google Shape;229;p26"/>
          <p:cNvGrpSpPr/>
          <p:nvPr/>
        </p:nvGrpSpPr>
        <p:grpSpPr>
          <a:xfrm>
            <a:off x="1761949" y="2185344"/>
            <a:ext cx="2068292" cy="1512663"/>
            <a:chOff x="1613816" y="2352337"/>
            <a:chExt cx="2068591" cy="1512882"/>
          </a:xfrm>
        </p:grpSpPr>
        <p:grpSp>
          <p:nvGrpSpPr>
            <p:cNvPr id="230" name="Google Shape;230;p26"/>
            <p:cNvGrpSpPr/>
            <p:nvPr/>
          </p:nvGrpSpPr>
          <p:grpSpPr>
            <a:xfrm>
              <a:off x="1613816" y="2352337"/>
              <a:ext cx="2068591" cy="1512882"/>
              <a:chOff x="3725863" y="1508124"/>
              <a:chExt cx="1554163" cy="1136651"/>
            </a:xfrm>
          </p:grpSpPr>
          <p:grpSp>
            <p:nvGrpSpPr>
              <p:cNvPr id="231" name="Google Shape;231;p26"/>
              <p:cNvGrpSpPr/>
              <p:nvPr/>
            </p:nvGrpSpPr>
            <p:grpSpPr>
              <a:xfrm>
                <a:off x="3725863" y="1690687"/>
                <a:ext cx="1554163" cy="954088"/>
                <a:chOff x="3725863" y="2055813"/>
                <a:chExt cx="1554163" cy="954088"/>
              </a:xfrm>
            </p:grpSpPr>
            <p:sp>
              <p:nvSpPr>
                <p:cNvPr id="232" name="Google Shape;232;p26"/>
                <p:cNvSpPr/>
                <p:nvPr/>
              </p:nvSpPr>
              <p:spPr>
                <a:xfrm>
                  <a:off x="3725863" y="2055813"/>
                  <a:ext cx="708025" cy="954088"/>
                </a:xfrm>
                <a:custGeom>
                  <a:avLst/>
                  <a:gdLst/>
                  <a:ahLst/>
                  <a:cxnLst/>
                  <a:rect l="l" t="t" r="r" b="b"/>
                  <a:pathLst>
                    <a:path w="446" h="601" extrusionOk="0">
                      <a:moveTo>
                        <a:pt x="446" y="145"/>
                      </a:moveTo>
                      <a:lnTo>
                        <a:pt x="223" y="0"/>
                      </a:lnTo>
                      <a:lnTo>
                        <a:pt x="0" y="301"/>
                      </a:lnTo>
                      <a:lnTo>
                        <a:pt x="446" y="601"/>
                      </a:lnTo>
                      <a:lnTo>
                        <a:pt x="446" y="145"/>
                      </a:lnTo>
                      <a:close/>
                    </a:path>
                  </a:pathLst>
                </a:custGeom>
                <a:solidFill>
                  <a:srgbClr val="BA216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33" name="Google Shape;233;p26"/>
                <p:cNvSpPr/>
                <p:nvPr/>
              </p:nvSpPr>
              <p:spPr>
                <a:xfrm>
                  <a:off x="4433888" y="2055813"/>
                  <a:ext cx="846138" cy="954088"/>
                </a:xfrm>
                <a:custGeom>
                  <a:avLst/>
                  <a:gdLst/>
                  <a:ahLst/>
                  <a:cxnLst/>
                  <a:rect l="l" t="t" r="r" b="b"/>
                  <a:pathLst>
                    <a:path w="533" h="601" extrusionOk="0">
                      <a:moveTo>
                        <a:pt x="0" y="601"/>
                      </a:moveTo>
                      <a:lnTo>
                        <a:pt x="533" y="301"/>
                      </a:lnTo>
                      <a:lnTo>
                        <a:pt x="261" y="0"/>
                      </a:lnTo>
                      <a:lnTo>
                        <a:pt x="0" y="145"/>
                      </a:lnTo>
                      <a:lnTo>
                        <a:pt x="0" y="60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34" name="Google Shape;234;p26"/>
                <p:cNvSpPr/>
                <p:nvPr/>
              </p:nvSpPr>
              <p:spPr>
                <a:xfrm>
                  <a:off x="3725863" y="2530475"/>
                  <a:ext cx="1554163" cy="476250"/>
                </a:xfrm>
                <a:custGeom>
                  <a:avLst/>
                  <a:gdLst/>
                  <a:ahLst/>
                  <a:cxnLst/>
                  <a:rect l="l" t="t" r="r" b="b"/>
                  <a:pathLst>
                    <a:path w="101" h="31" extrusionOk="0">
                      <a:moveTo>
                        <a:pt x="0" y="0"/>
                      </a:moveTo>
                      <a:cubicBezTo>
                        <a:pt x="15" y="11"/>
                        <a:pt x="31" y="21"/>
                        <a:pt x="46" y="31"/>
                      </a:cubicBezTo>
                      <a:cubicBezTo>
                        <a:pt x="46" y="31"/>
                        <a:pt x="46" y="31"/>
                        <a:pt x="46" y="31"/>
                      </a:cubicBezTo>
                      <a:cubicBezTo>
                        <a:pt x="73" y="16"/>
                        <a:pt x="73" y="16"/>
                        <a:pt x="73" y="16"/>
                      </a:cubicBezTo>
                      <a:cubicBezTo>
                        <a:pt x="101" y="0"/>
                        <a:pt x="101" y="0"/>
                        <a:pt x="101" y="0"/>
                      </a:cubicBezTo>
                      <a:cubicBezTo>
                        <a:pt x="74" y="16"/>
                        <a:pt x="74" y="16"/>
                        <a:pt x="74" y="16"/>
                      </a:cubicBezTo>
                      <a:cubicBezTo>
                        <a:pt x="46" y="31"/>
                        <a:pt x="46" y="31"/>
                        <a:pt x="46" y="31"/>
                      </a:cubicBezTo>
                      <a:cubicBezTo>
                        <a:pt x="46" y="31"/>
                        <a:pt x="46" y="31"/>
                        <a:pt x="46" y="31"/>
                      </a:cubicBezTo>
                      <a:cubicBezTo>
                        <a:pt x="46" y="31"/>
                        <a:pt x="46" y="31"/>
                        <a:pt x="46" y="31"/>
                      </a:cubicBezTo>
                      <a:cubicBezTo>
                        <a:pt x="30" y="21"/>
                        <a:pt x="15" y="11"/>
                        <a:pt x="0" y="0"/>
                      </a:cubicBezTo>
                      <a:close/>
                    </a:path>
                  </a:pathLst>
                </a:custGeom>
                <a:solidFill>
                  <a:srgbClr val="7C16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235" name="Google Shape;235;p26"/>
              <p:cNvSpPr/>
              <p:nvPr/>
            </p:nvSpPr>
            <p:spPr>
              <a:xfrm>
                <a:off x="4079875" y="1508124"/>
                <a:ext cx="768350" cy="415925"/>
              </a:xfrm>
              <a:custGeom>
                <a:avLst/>
                <a:gdLst/>
                <a:ahLst/>
                <a:cxnLst/>
                <a:rect l="l" t="t" r="r" b="b"/>
                <a:pathLst>
                  <a:path w="484" h="262" extrusionOk="0">
                    <a:moveTo>
                      <a:pt x="0" y="117"/>
                    </a:moveTo>
                    <a:lnTo>
                      <a:pt x="223" y="262"/>
                    </a:lnTo>
                    <a:lnTo>
                      <a:pt x="484" y="117"/>
                    </a:lnTo>
                    <a:lnTo>
                      <a:pt x="223" y="0"/>
                    </a:lnTo>
                    <a:lnTo>
                      <a:pt x="0" y="117"/>
                    </a:lnTo>
                    <a:close/>
                  </a:path>
                </a:pathLst>
              </a:custGeom>
              <a:solidFill>
                <a:srgbClr val="BA216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236" name="Google Shape;236;p26"/>
            <p:cNvSpPr txBox="1"/>
            <p:nvPr/>
          </p:nvSpPr>
          <p:spPr>
            <a:xfrm>
              <a:off x="2525755" y="3319671"/>
              <a:ext cx="383493" cy="307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BFBFB"/>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grpSp>
      <p:grpSp>
        <p:nvGrpSpPr>
          <p:cNvPr id="237" name="Google Shape;237;p26"/>
          <p:cNvGrpSpPr/>
          <p:nvPr/>
        </p:nvGrpSpPr>
        <p:grpSpPr>
          <a:xfrm>
            <a:off x="2233070" y="1788165"/>
            <a:ext cx="1022528" cy="954922"/>
            <a:chOff x="2085006" y="1955100"/>
            <a:chExt cx="1022675" cy="955060"/>
          </a:xfrm>
        </p:grpSpPr>
        <p:grpSp>
          <p:nvGrpSpPr>
            <p:cNvPr id="238" name="Google Shape;238;p26"/>
            <p:cNvGrpSpPr/>
            <p:nvPr/>
          </p:nvGrpSpPr>
          <p:grpSpPr>
            <a:xfrm>
              <a:off x="2085006" y="1955100"/>
              <a:ext cx="1022675" cy="955060"/>
              <a:chOff x="4079875" y="1577975"/>
              <a:chExt cx="768351" cy="717551"/>
            </a:xfrm>
          </p:grpSpPr>
          <p:sp>
            <p:nvSpPr>
              <p:cNvPr id="239" name="Google Shape;239;p26"/>
              <p:cNvSpPr/>
              <p:nvPr/>
            </p:nvSpPr>
            <p:spPr>
              <a:xfrm>
                <a:off x="4079875" y="2049463"/>
                <a:ext cx="768350" cy="246063"/>
              </a:xfrm>
              <a:custGeom>
                <a:avLst/>
                <a:gdLst/>
                <a:ahLst/>
                <a:cxnLst/>
                <a:rect l="l" t="t" r="r" b="b"/>
                <a:pathLst>
                  <a:path w="50" h="16" extrusionOk="0">
                    <a:moveTo>
                      <a:pt x="0" y="1"/>
                    </a:moveTo>
                    <a:cubicBezTo>
                      <a:pt x="8" y="5"/>
                      <a:pt x="15" y="10"/>
                      <a:pt x="23" y="15"/>
                    </a:cubicBezTo>
                    <a:cubicBezTo>
                      <a:pt x="23" y="15"/>
                      <a:pt x="23" y="15"/>
                      <a:pt x="23" y="15"/>
                    </a:cubicBezTo>
                    <a:cubicBezTo>
                      <a:pt x="36" y="8"/>
                      <a:pt x="36" y="8"/>
                      <a:pt x="36" y="8"/>
                    </a:cubicBezTo>
                    <a:cubicBezTo>
                      <a:pt x="41" y="5"/>
                      <a:pt x="46" y="3"/>
                      <a:pt x="50" y="0"/>
                    </a:cubicBezTo>
                    <a:cubicBezTo>
                      <a:pt x="46" y="3"/>
                      <a:pt x="41" y="6"/>
                      <a:pt x="37" y="8"/>
                    </a:cubicBezTo>
                    <a:cubicBezTo>
                      <a:pt x="23" y="16"/>
                      <a:pt x="23" y="16"/>
                      <a:pt x="23" y="16"/>
                    </a:cubicBezTo>
                    <a:cubicBezTo>
                      <a:pt x="23" y="16"/>
                      <a:pt x="23" y="16"/>
                      <a:pt x="23" y="16"/>
                    </a:cubicBezTo>
                    <a:cubicBezTo>
                      <a:pt x="23" y="16"/>
                      <a:pt x="23" y="16"/>
                      <a:pt x="23" y="16"/>
                    </a:cubicBezTo>
                    <a:cubicBezTo>
                      <a:pt x="15" y="11"/>
                      <a:pt x="7" y="6"/>
                      <a:pt x="0" y="1"/>
                    </a:cubicBezTo>
                    <a:close/>
                  </a:path>
                </a:pathLst>
              </a:custGeom>
              <a:solidFill>
                <a:srgbClr val="5B0E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40" name="Google Shape;240;p26"/>
              <p:cNvSpPr/>
              <p:nvPr/>
            </p:nvSpPr>
            <p:spPr>
              <a:xfrm>
                <a:off x="4079875" y="1577975"/>
                <a:ext cx="354013" cy="708025"/>
              </a:xfrm>
              <a:custGeom>
                <a:avLst/>
                <a:gdLst/>
                <a:ahLst/>
                <a:cxnLst/>
                <a:rect l="l" t="t" r="r" b="b"/>
                <a:pathLst>
                  <a:path w="223" h="446" extrusionOk="0">
                    <a:moveTo>
                      <a:pt x="223" y="0"/>
                    </a:moveTo>
                    <a:lnTo>
                      <a:pt x="0" y="301"/>
                    </a:lnTo>
                    <a:lnTo>
                      <a:pt x="223" y="446"/>
                    </a:lnTo>
                    <a:lnTo>
                      <a:pt x="223" y="0"/>
                    </a:lnTo>
                    <a:close/>
                  </a:path>
                </a:pathLst>
              </a:custGeom>
              <a:solidFill>
                <a:srgbClr val="8916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41" name="Google Shape;241;p26"/>
              <p:cNvSpPr/>
              <p:nvPr/>
            </p:nvSpPr>
            <p:spPr>
              <a:xfrm>
                <a:off x="4433888" y="1577975"/>
                <a:ext cx="414338" cy="708025"/>
              </a:xfrm>
              <a:custGeom>
                <a:avLst/>
                <a:gdLst/>
                <a:ahLst/>
                <a:cxnLst/>
                <a:rect l="l" t="t" r="r" b="b"/>
                <a:pathLst>
                  <a:path w="261" h="446" extrusionOk="0">
                    <a:moveTo>
                      <a:pt x="261" y="301"/>
                    </a:moveTo>
                    <a:lnTo>
                      <a:pt x="0" y="0"/>
                    </a:lnTo>
                    <a:lnTo>
                      <a:pt x="0" y="446"/>
                    </a:lnTo>
                    <a:lnTo>
                      <a:pt x="261" y="30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242" name="Google Shape;242;p26"/>
            <p:cNvSpPr txBox="1"/>
            <p:nvPr/>
          </p:nvSpPr>
          <p:spPr>
            <a:xfrm>
              <a:off x="2525755" y="2395871"/>
              <a:ext cx="383493" cy="3078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BFBFB"/>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grpSp>
      <p:sp>
        <p:nvSpPr>
          <p:cNvPr id="57" name="Google Shape;130;p24">
            <a:extLst>
              <a:ext uri="{FF2B5EF4-FFF2-40B4-BE49-F238E27FC236}">
                <a16:creationId xmlns:a16="http://schemas.microsoft.com/office/drawing/2014/main" id="{B4BEF550-7712-4E9A-B2BA-05549FDA1E1A}"/>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CONTENT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1500"/>
                                        <p:tgtEl>
                                          <p:spTgt spid="19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100"/>
                                  </p:stCondLst>
                                  <p:childTnLst>
                                    <p:set>
                                      <p:cBhvr>
                                        <p:cTn id="9" dur="1" fill="hold">
                                          <p:stCondLst>
                                            <p:cond delay="0"/>
                                          </p:stCondLst>
                                        </p:cTn>
                                        <p:tgtEl>
                                          <p:spTgt spid="200"/>
                                        </p:tgtEl>
                                        <p:attrNameLst>
                                          <p:attrName>style.visibility</p:attrName>
                                        </p:attrNameLst>
                                      </p:cBhvr>
                                      <p:to>
                                        <p:strVal val="visible"/>
                                      </p:to>
                                    </p:set>
                                    <p:anim calcmode="lin" valueType="num">
                                      <p:cBhvr additive="base">
                                        <p:cTn id="10" dur="1500"/>
                                        <p:tgtEl>
                                          <p:spTgt spid="200"/>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200"/>
                                  </p:stCondLst>
                                  <p:childTnLst>
                                    <p:set>
                                      <p:cBhvr>
                                        <p:cTn id="12" dur="1" fill="hold">
                                          <p:stCondLst>
                                            <p:cond delay="0"/>
                                          </p:stCondLst>
                                        </p:cTn>
                                        <p:tgtEl>
                                          <p:spTgt spid="222"/>
                                        </p:tgtEl>
                                        <p:attrNameLst>
                                          <p:attrName>style.visibility</p:attrName>
                                        </p:attrNameLst>
                                      </p:cBhvr>
                                      <p:to>
                                        <p:strVal val="visible"/>
                                      </p:to>
                                    </p:set>
                                    <p:anim calcmode="lin" valueType="num">
                                      <p:cBhvr additive="base">
                                        <p:cTn id="13" dur="1500"/>
                                        <p:tgtEl>
                                          <p:spTgt spid="222"/>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300"/>
                                  </p:stCondLst>
                                  <p:childTnLst>
                                    <p:set>
                                      <p:cBhvr>
                                        <p:cTn id="15" dur="1" fill="hold">
                                          <p:stCondLst>
                                            <p:cond delay="0"/>
                                          </p:stCondLst>
                                        </p:cTn>
                                        <p:tgtEl>
                                          <p:spTgt spid="229"/>
                                        </p:tgtEl>
                                        <p:attrNameLst>
                                          <p:attrName>style.visibility</p:attrName>
                                        </p:attrNameLst>
                                      </p:cBhvr>
                                      <p:to>
                                        <p:strVal val="visible"/>
                                      </p:to>
                                    </p:set>
                                    <p:anim calcmode="lin" valueType="num">
                                      <p:cBhvr additive="base">
                                        <p:cTn id="16" dur="1500"/>
                                        <p:tgtEl>
                                          <p:spTgt spid="229"/>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400"/>
                                  </p:stCondLst>
                                  <p:childTnLst>
                                    <p:set>
                                      <p:cBhvr>
                                        <p:cTn id="18" dur="1" fill="hold">
                                          <p:stCondLst>
                                            <p:cond delay="0"/>
                                          </p:stCondLst>
                                        </p:cTn>
                                        <p:tgtEl>
                                          <p:spTgt spid="237"/>
                                        </p:tgtEl>
                                        <p:attrNameLst>
                                          <p:attrName>style.visibility</p:attrName>
                                        </p:attrNameLst>
                                      </p:cBhvr>
                                      <p:to>
                                        <p:strVal val="visible"/>
                                      </p:to>
                                    </p:set>
                                    <p:anim calcmode="lin" valueType="num">
                                      <p:cBhvr additive="base">
                                        <p:cTn id="19" dur="1500"/>
                                        <p:tgtEl>
                                          <p:spTgt spid="237"/>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70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300"/>
                                        <p:tgtEl>
                                          <p:spTgt spid="206"/>
                                        </p:tgtEl>
                                      </p:cBhvr>
                                    </p:animEffect>
                                  </p:childTnLst>
                                </p:cTn>
                              </p:par>
                              <p:par>
                                <p:cTn id="23" presetID="10" presetClass="entr" presetSubtype="0" fill="hold" nodeType="withEffect">
                                  <p:stCondLst>
                                    <p:cond delay="800"/>
                                  </p:stCondLst>
                                  <p:childTnLst>
                                    <p:set>
                                      <p:cBhvr>
                                        <p:cTn id="24" dur="1" fill="hold">
                                          <p:stCondLst>
                                            <p:cond delay="0"/>
                                          </p:stCondLst>
                                        </p:cTn>
                                        <p:tgtEl>
                                          <p:spTgt spid="209"/>
                                        </p:tgtEl>
                                        <p:attrNameLst>
                                          <p:attrName>style.visibility</p:attrName>
                                        </p:attrNameLst>
                                      </p:cBhvr>
                                      <p:to>
                                        <p:strVal val="visible"/>
                                      </p:to>
                                    </p:set>
                                    <p:animEffect transition="in" filter="fade">
                                      <p:cBhvr>
                                        <p:cTn id="25" dur="300"/>
                                        <p:tgtEl>
                                          <p:spTgt spid="209"/>
                                        </p:tgtEl>
                                      </p:cBhvr>
                                    </p:animEffect>
                                  </p:childTnLst>
                                </p:cTn>
                              </p:par>
                              <p:par>
                                <p:cTn id="26" presetID="10" presetClass="entr" presetSubtype="0" fill="hold" nodeType="withEffect">
                                  <p:stCondLst>
                                    <p:cond delay="90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300"/>
                                        <p:tgtEl>
                                          <p:spTgt spid="212"/>
                                        </p:tgtEl>
                                      </p:cBhvr>
                                    </p:animEffect>
                                  </p:childTnLst>
                                </p:cTn>
                              </p:par>
                              <p:par>
                                <p:cTn id="29" presetID="10" presetClass="entr" presetSubtype="0" fill="hold" nodeType="withEffect">
                                  <p:stCondLst>
                                    <p:cond delay="1000"/>
                                  </p:stCondLst>
                                  <p:childTnLst>
                                    <p:set>
                                      <p:cBhvr>
                                        <p:cTn id="30" dur="1" fill="hold">
                                          <p:stCondLst>
                                            <p:cond delay="0"/>
                                          </p:stCondLst>
                                        </p:cTn>
                                        <p:tgtEl>
                                          <p:spTgt spid="215"/>
                                        </p:tgtEl>
                                        <p:attrNameLst>
                                          <p:attrName>style.visibility</p:attrName>
                                        </p:attrNameLst>
                                      </p:cBhvr>
                                      <p:to>
                                        <p:strVal val="visible"/>
                                      </p:to>
                                    </p:set>
                                    <p:animEffect transition="in" filter="fade">
                                      <p:cBhvr>
                                        <p:cTn id="31" dur="300"/>
                                        <p:tgtEl>
                                          <p:spTgt spid="215"/>
                                        </p:tgtEl>
                                      </p:cBhvr>
                                    </p:animEffect>
                                  </p:childTnLst>
                                </p:cTn>
                              </p:par>
                              <p:par>
                                <p:cTn id="32" presetID="10" presetClass="entr" presetSubtype="0" fill="hold" nodeType="withEffect">
                                  <p:stCondLst>
                                    <p:cond delay="1100"/>
                                  </p:stCondLst>
                                  <p:childTnLst>
                                    <p:set>
                                      <p:cBhvr>
                                        <p:cTn id="33" dur="1" fill="hold">
                                          <p:stCondLst>
                                            <p:cond delay="0"/>
                                          </p:stCondLst>
                                        </p:cTn>
                                        <p:tgtEl>
                                          <p:spTgt spid="218"/>
                                        </p:tgtEl>
                                        <p:attrNameLst>
                                          <p:attrName>style.visibility</p:attrName>
                                        </p:attrNameLst>
                                      </p:cBhvr>
                                      <p:to>
                                        <p:strVal val="visible"/>
                                      </p:to>
                                    </p:set>
                                    <p:animEffect transition="in" filter="fade">
                                      <p:cBhvr>
                                        <p:cTn id="34" dur="300"/>
                                        <p:tgtEl>
                                          <p:spTgt spid="218"/>
                                        </p:tgtEl>
                                      </p:cBhvr>
                                    </p:animEffect>
                                  </p:childTnLst>
                                </p:cTn>
                              </p:par>
                              <p:par>
                                <p:cTn id="35" presetID="10" presetClass="entr" presetSubtype="0" fill="hold" nodeType="withEffect">
                                  <p:stCondLst>
                                    <p:cond delay="800"/>
                                  </p:stCondLst>
                                  <p:childTnLst>
                                    <p:set>
                                      <p:cBhvr>
                                        <p:cTn id="36" dur="1" fill="hold">
                                          <p:stCondLst>
                                            <p:cond delay="0"/>
                                          </p:stCondLst>
                                        </p:cTn>
                                        <p:tgtEl>
                                          <p:spTgt spid="207"/>
                                        </p:tgtEl>
                                        <p:attrNameLst>
                                          <p:attrName>style.visibility</p:attrName>
                                        </p:attrNameLst>
                                      </p:cBhvr>
                                      <p:to>
                                        <p:strVal val="visible"/>
                                      </p:to>
                                    </p:set>
                                    <p:animEffect transition="in" filter="fade">
                                      <p:cBhvr>
                                        <p:cTn id="37" dur="300"/>
                                        <p:tgtEl>
                                          <p:spTgt spid="207"/>
                                        </p:tgtEl>
                                      </p:cBhvr>
                                    </p:animEffect>
                                  </p:childTnLst>
                                </p:cTn>
                              </p:par>
                              <p:par>
                                <p:cTn id="38" presetID="10" presetClass="entr" presetSubtype="0" fill="hold" nodeType="withEffect">
                                  <p:stCondLst>
                                    <p:cond delay="90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300"/>
                                        <p:tgtEl>
                                          <p:spTgt spid="210"/>
                                        </p:tgtEl>
                                      </p:cBhvr>
                                    </p:animEffect>
                                  </p:childTnLst>
                                </p:cTn>
                              </p:par>
                              <p:par>
                                <p:cTn id="41" presetID="10" presetClass="entr" presetSubtype="0" fill="hold" nodeType="withEffect">
                                  <p:stCondLst>
                                    <p:cond delay="1000"/>
                                  </p:stCondLst>
                                  <p:childTnLst>
                                    <p:set>
                                      <p:cBhvr>
                                        <p:cTn id="42" dur="1" fill="hold">
                                          <p:stCondLst>
                                            <p:cond delay="0"/>
                                          </p:stCondLst>
                                        </p:cTn>
                                        <p:tgtEl>
                                          <p:spTgt spid="213"/>
                                        </p:tgtEl>
                                        <p:attrNameLst>
                                          <p:attrName>style.visibility</p:attrName>
                                        </p:attrNameLst>
                                      </p:cBhvr>
                                      <p:to>
                                        <p:strVal val="visible"/>
                                      </p:to>
                                    </p:set>
                                    <p:animEffect transition="in" filter="fade">
                                      <p:cBhvr>
                                        <p:cTn id="43" dur="300"/>
                                        <p:tgtEl>
                                          <p:spTgt spid="213"/>
                                        </p:tgtEl>
                                      </p:cBhvr>
                                    </p:animEffect>
                                  </p:childTnLst>
                                </p:cTn>
                              </p:par>
                              <p:par>
                                <p:cTn id="44" presetID="10" presetClass="entr" presetSubtype="0" fill="hold" nodeType="withEffect">
                                  <p:stCondLst>
                                    <p:cond delay="1100"/>
                                  </p:stCondLst>
                                  <p:childTnLst>
                                    <p:set>
                                      <p:cBhvr>
                                        <p:cTn id="45" dur="1" fill="hold">
                                          <p:stCondLst>
                                            <p:cond delay="0"/>
                                          </p:stCondLst>
                                        </p:cTn>
                                        <p:tgtEl>
                                          <p:spTgt spid="216"/>
                                        </p:tgtEl>
                                        <p:attrNameLst>
                                          <p:attrName>style.visibility</p:attrName>
                                        </p:attrNameLst>
                                      </p:cBhvr>
                                      <p:to>
                                        <p:strVal val="visible"/>
                                      </p:to>
                                    </p:set>
                                    <p:animEffect transition="in" filter="fade">
                                      <p:cBhvr>
                                        <p:cTn id="46" dur="300"/>
                                        <p:tgtEl>
                                          <p:spTgt spid="216"/>
                                        </p:tgtEl>
                                      </p:cBhvr>
                                    </p:animEffect>
                                  </p:childTnLst>
                                </p:cTn>
                              </p:par>
                              <p:par>
                                <p:cTn id="47" presetID="10" presetClass="entr" presetSubtype="0" fill="hold" nodeType="withEffect">
                                  <p:stCondLst>
                                    <p:cond delay="1200"/>
                                  </p:stCondLst>
                                  <p:childTnLst>
                                    <p:set>
                                      <p:cBhvr>
                                        <p:cTn id="48" dur="1" fill="hold">
                                          <p:stCondLst>
                                            <p:cond delay="0"/>
                                          </p:stCondLst>
                                        </p:cTn>
                                        <p:tgtEl>
                                          <p:spTgt spid="219"/>
                                        </p:tgtEl>
                                        <p:attrNameLst>
                                          <p:attrName>style.visibility</p:attrName>
                                        </p:attrNameLst>
                                      </p:cBhvr>
                                      <p:to>
                                        <p:strVal val="visible"/>
                                      </p:to>
                                    </p:set>
                                    <p:animEffect transition="in" filter="fade">
                                      <p:cBhvr>
                                        <p:cTn id="49" dur="300"/>
                                        <p:tgtEl>
                                          <p:spTgt spid="219"/>
                                        </p:tgtEl>
                                      </p:cBhvr>
                                    </p:animEffect>
                                  </p:childTnLst>
                                </p:cTn>
                              </p:par>
                              <p:par>
                                <p:cTn id="50" presetID="10" presetClass="entr" presetSubtype="0" fill="hold" nodeType="withEffect">
                                  <p:stCondLst>
                                    <p:cond delay="1000"/>
                                  </p:stCondLst>
                                  <p:childTnLst>
                                    <p:set>
                                      <p:cBhvr>
                                        <p:cTn id="51" dur="1" fill="hold">
                                          <p:stCondLst>
                                            <p:cond delay="0"/>
                                          </p:stCondLst>
                                        </p:cTn>
                                        <p:tgtEl>
                                          <p:spTgt spid="208"/>
                                        </p:tgtEl>
                                        <p:attrNameLst>
                                          <p:attrName>style.visibility</p:attrName>
                                        </p:attrNameLst>
                                      </p:cBhvr>
                                      <p:to>
                                        <p:strVal val="visible"/>
                                      </p:to>
                                    </p:set>
                                    <p:animEffect transition="in" filter="fade">
                                      <p:cBhvr>
                                        <p:cTn id="52" dur="300"/>
                                        <p:tgtEl>
                                          <p:spTgt spid="208"/>
                                        </p:tgtEl>
                                      </p:cBhvr>
                                    </p:animEffect>
                                  </p:childTnLst>
                                </p:cTn>
                              </p:par>
                              <p:par>
                                <p:cTn id="53" presetID="10" presetClass="entr" presetSubtype="0" fill="hold" nodeType="withEffect">
                                  <p:stCondLst>
                                    <p:cond delay="1100"/>
                                  </p:stCondLst>
                                  <p:childTnLst>
                                    <p:set>
                                      <p:cBhvr>
                                        <p:cTn id="54" dur="1" fill="hold">
                                          <p:stCondLst>
                                            <p:cond delay="0"/>
                                          </p:stCondLst>
                                        </p:cTn>
                                        <p:tgtEl>
                                          <p:spTgt spid="211"/>
                                        </p:tgtEl>
                                        <p:attrNameLst>
                                          <p:attrName>style.visibility</p:attrName>
                                        </p:attrNameLst>
                                      </p:cBhvr>
                                      <p:to>
                                        <p:strVal val="visible"/>
                                      </p:to>
                                    </p:set>
                                    <p:animEffect transition="in" filter="fade">
                                      <p:cBhvr>
                                        <p:cTn id="55" dur="300"/>
                                        <p:tgtEl>
                                          <p:spTgt spid="211"/>
                                        </p:tgtEl>
                                      </p:cBhvr>
                                    </p:animEffect>
                                  </p:childTnLst>
                                </p:cTn>
                              </p:par>
                              <p:par>
                                <p:cTn id="56" presetID="10" presetClass="entr" presetSubtype="0" fill="hold" nodeType="withEffect">
                                  <p:stCondLst>
                                    <p:cond delay="1200"/>
                                  </p:stCondLst>
                                  <p:childTnLst>
                                    <p:set>
                                      <p:cBhvr>
                                        <p:cTn id="57" dur="1" fill="hold">
                                          <p:stCondLst>
                                            <p:cond delay="0"/>
                                          </p:stCondLst>
                                        </p:cTn>
                                        <p:tgtEl>
                                          <p:spTgt spid="214"/>
                                        </p:tgtEl>
                                        <p:attrNameLst>
                                          <p:attrName>style.visibility</p:attrName>
                                        </p:attrNameLst>
                                      </p:cBhvr>
                                      <p:to>
                                        <p:strVal val="visible"/>
                                      </p:to>
                                    </p:set>
                                    <p:animEffect transition="in" filter="fade">
                                      <p:cBhvr>
                                        <p:cTn id="58" dur="300"/>
                                        <p:tgtEl>
                                          <p:spTgt spid="214"/>
                                        </p:tgtEl>
                                      </p:cBhvr>
                                    </p:animEffect>
                                  </p:childTnLst>
                                </p:cTn>
                              </p:par>
                              <p:par>
                                <p:cTn id="59" presetID="10" presetClass="entr" presetSubtype="0" fill="hold" nodeType="withEffect">
                                  <p:stCondLst>
                                    <p:cond delay="1300"/>
                                  </p:stCondLst>
                                  <p:childTnLst>
                                    <p:set>
                                      <p:cBhvr>
                                        <p:cTn id="60" dur="1" fill="hold">
                                          <p:stCondLst>
                                            <p:cond delay="0"/>
                                          </p:stCondLst>
                                        </p:cTn>
                                        <p:tgtEl>
                                          <p:spTgt spid="217"/>
                                        </p:tgtEl>
                                        <p:attrNameLst>
                                          <p:attrName>style.visibility</p:attrName>
                                        </p:attrNameLst>
                                      </p:cBhvr>
                                      <p:to>
                                        <p:strVal val="visible"/>
                                      </p:to>
                                    </p:set>
                                    <p:animEffect transition="in" filter="fade">
                                      <p:cBhvr>
                                        <p:cTn id="61" dur="300"/>
                                        <p:tgtEl>
                                          <p:spTgt spid="217"/>
                                        </p:tgtEl>
                                      </p:cBhvr>
                                    </p:animEffect>
                                  </p:childTnLst>
                                </p:cTn>
                              </p:par>
                              <p:par>
                                <p:cTn id="62" presetID="10" presetClass="entr" presetSubtype="0" fill="hold" nodeType="withEffect">
                                  <p:stCondLst>
                                    <p:cond delay="1400"/>
                                  </p:stCondLst>
                                  <p:childTnLst>
                                    <p:set>
                                      <p:cBhvr>
                                        <p:cTn id="63" dur="1" fill="hold">
                                          <p:stCondLst>
                                            <p:cond delay="0"/>
                                          </p:stCondLst>
                                        </p:cTn>
                                        <p:tgtEl>
                                          <p:spTgt spid="220"/>
                                        </p:tgtEl>
                                        <p:attrNameLst>
                                          <p:attrName>style.visibility</p:attrName>
                                        </p:attrNameLst>
                                      </p:cBhvr>
                                      <p:to>
                                        <p:strVal val="visible"/>
                                      </p:to>
                                    </p:set>
                                    <p:animEffect transition="in" filter="fade">
                                      <p:cBhvr>
                                        <p:cTn id="64" dur="3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483005" y="769694"/>
            <a:ext cx="5295900" cy="1015663"/>
          </a:xfrm>
          <a:prstGeom prst="rect">
            <a:avLst/>
          </a:prstGeom>
          <a:noFill/>
        </p:spPr>
        <p:txBody>
          <a:bodyPr wrap="square" rtlCol="0">
            <a:spAutoFit/>
          </a:bodyPr>
          <a:lstStyle/>
          <a:p>
            <a:pPr algn="ctr" defTabSz="914217"/>
            <a:r>
              <a:rPr lang="en-US" sz="3000" b="1" spc="300" dirty="0">
                <a:latin typeface="Playfair Display SC" charset="0"/>
                <a:ea typeface="Playfair Display SC" charset="0"/>
                <a:cs typeface="Playfair Display SC" charset="0"/>
              </a:rPr>
              <a:t>ORGANISATION OF PRESENTATION</a:t>
            </a:r>
          </a:p>
        </p:txBody>
      </p:sp>
      <p:sp>
        <p:nvSpPr>
          <p:cNvPr id="9" name="Rectangle 8"/>
          <p:cNvSpPr/>
          <p:nvPr/>
        </p:nvSpPr>
        <p:spPr>
          <a:xfrm>
            <a:off x="1846586" y="2724912"/>
            <a:ext cx="1956816" cy="19568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1800">
              <a:solidFill>
                <a:srgbClr val="FFFFFF"/>
              </a:solidFill>
              <a:latin typeface="Lato Light"/>
            </a:endParaRPr>
          </a:p>
        </p:txBody>
      </p:sp>
      <p:sp>
        <p:nvSpPr>
          <p:cNvPr id="34" name="Rectangle 33"/>
          <p:cNvSpPr/>
          <p:nvPr/>
        </p:nvSpPr>
        <p:spPr>
          <a:xfrm>
            <a:off x="4052657" y="2724912"/>
            <a:ext cx="1956816" cy="19568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1800">
              <a:solidFill>
                <a:srgbClr val="FFFFFF"/>
              </a:solidFill>
              <a:latin typeface="Lato Light"/>
            </a:endParaRPr>
          </a:p>
        </p:txBody>
      </p:sp>
      <p:sp>
        <p:nvSpPr>
          <p:cNvPr id="35" name="Rectangle 34"/>
          <p:cNvSpPr/>
          <p:nvPr/>
        </p:nvSpPr>
        <p:spPr>
          <a:xfrm>
            <a:off x="6258727" y="2724912"/>
            <a:ext cx="1956816" cy="19568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1800">
              <a:solidFill>
                <a:srgbClr val="FFFFFF"/>
              </a:solidFill>
              <a:latin typeface="Lato Light"/>
            </a:endParaRPr>
          </a:p>
        </p:txBody>
      </p:sp>
      <p:sp>
        <p:nvSpPr>
          <p:cNvPr id="36" name="Rectangle 35"/>
          <p:cNvSpPr/>
          <p:nvPr/>
        </p:nvSpPr>
        <p:spPr>
          <a:xfrm>
            <a:off x="8464798" y="2724912"/>
            <a:ext cx="1956816" cy="19568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1800">
              <a:solidFill>
                <a:srgbClr val="FFFFFF"/>
              </a:solidFill>
              <a:latin typeface="Lato Light"/>
            </a:endParaRPr>
          </a:p>
        </p:txBody>
      </p:sp>
      <p:sp>
        <p:nvSpPr>
          <p:cNvPr id="37" name="TextBox 36"/>
          <p:cNvSpPr txBox="1"/>
          <p:nvPr/>
        </p:nvSpPr>
        <p:spPr>
          <a:xfrm>
            <a:off x="1900539" y="5297790"/>
            <a:ext cx="1837721" cy="669414"/>
          </a:xfrm>
          <a:prstGeom prst="rect">
            <a:avLst/>
          </a:prstGeom>
          <a:noFill/>
        </p:spPr>
        <p:txBody>
          <a:bodyPr wrap="square" rtlCol="0">
            <a:spAutoFit/>
          </a:bodyPr>
          <a:lstStyle/>
          <a:p>
            <a:pPr algn="ctr" defTabSz="914217"/>
            <a:r>
              <a:rPr lang="en-US" sz="1250" b="1" dirty="0">
                <a:solidFill>
                  <a:schemeClr val="accent6">
                    <a:lumMod val="50000"/>
                  </a:schemeClr>
                </a:solidFill>
                <a:latin typeface="Lato Light" charset="0"/>
                <a:ea typeface="Lato Light" charset="0"/>
                <a:cs typeface="Lato Light" charset="0"/>
              </a:rPr>
              <a:t>Presentation and Overview of the project</a:t>
            </a:r>
          </a:p>
        </p:txBody>
      </p:sp>
      <p:sp>
        <p:nvSpPr>
          <p:cNvPr id="38" name="Rectangle 37"/>
          <p:cNvSpPr/>
          <p:nvPr/>
        </p:nvSpPr>
        <p:spPr>
          <a:xfrm>
            <a:off x="1612725" y="4864917"/>
            <a:ext cx="2363147" cy="276999"/>
          </a:xfrm>
          <a:prstGeom prst="rect">
            <a:avLst/>
          </a:prstGeom>
        </p:spPr>
        <p:txBody>
          <a:bodyPr wrap="none">
            <a:spAutoFit/>
          </a:bodyPr>
          <a:lstStyle/>
          <a:p>
            <a:pPr algn="ctr" defTabSz="914217"/>
            <a:r>
              <a:rPr lang="en-US" sz="1200" b="1" spc="300" dirty="0">
                <a:latin typeface="Montserrat" charset="0"/>
                <a:ea typeface="Montserrat" charset="0"/>
                <a:cs typeface="Montserrat" charset="0"/>
              </a:rPr>
              <a:t>HRISHIKESH MAHADEV</a:t>
            </a:r>
          </a:p>
        </p:txBody>
      </p:sp>
      <p:sp>
        <p:nvSpPr>
          <p:cNvPr id="39" name="TextBox 38"/>
          <p:cNvSpPr txBox="1"/>
          <p:nvPr/>
        </p:nvSpPr>
        <p:spPr>
          <a:xfrm>
            <a:off x="4107521" y="5297790"/>
            <a:ext cx="1837721" cy="669414"/>
          </a:xfrm>
          <a:prstGeom prst="rect">
            <a:avLst/>
          </a:prstGeom>
          <a:noFill/>
        </p:spPr>
        <p:txBody>
          <a:bodyPr wrap="square" rtlCol="0">
            <a:spAutoFit/>
          </a:bodyPr>
          <a:lstStyle/>
          <a:p>
            <a:pPr algn="ctr" defTabSz="914217"/>
            <a:r>
              <a:rPr lang="en-US" sz="1250" b="1" dirty="0">
                <a:solidFill>
                  <a:schemeClr val="accent6">
                    <a:lumMod val="50000"/>
                  </a:schemeClr>
                </a:solidFill>
                <a:latin typeface="Lato Light" charset="0"/>
                <a:ea typeface="Lato Light" charset="0"/>
                <a:cs typeface="Lato Light" charset="0"/>
              </a:rPr>
              <a:t>Details the</a:t>
            </a:r>
          </a:p>
          <a:p>
            <a:pPr algn="ctr" defTabSz="914217"/>
            <a:r>
              <a:rPr lang="en-US" sz="1250" b="1" dirty="0">
                <a:solidFill>
                  <a:schemeClr val="accent6">
                    <a:lumMod val="50000"/>
                  </a:schemeClr>
                </a:solidFill>
                <a:latin typeface="Lato Light" charset="0"/>
                <a:ea typeface="Lato Light" charset="0"/>
                <a:cs typeface="Lato Light" charset="0"/>
              </a:rPr>
              <a:t>Data Import and automation</a:t>
            </a:r>
          </a:p>
        </p:txBody>
      </p:sp>
      <p:sp>
        <p:nvSpPr>
          <p:cNvPr id="40" name="Rectangle 39"/>
          <p:cNvSpPr/>
          <p:nvPr/>
        </p:nvSpPr>
        <p:spPr>
          <a:xfrm>
            <a:off x="4550676" y="4864917"/>
            <a:ext cx="901209" cy="276999"/>
          </a:xfrm>
          <a:prstGeom prst="rect">
            <a:avLst/>
          </a:prstGeom>
        </p:spPr>
        <p:txBody>
          <a:bodyPr wrap="none">
            <a:spAutoFit/>
          </a:bodyPr>
          <a:lstStyle/>
          <a:p>
            <a:pPr algn="ctr" defTabSz="914217"/>
            <a:r>
              <a:rPr lang="en-US" sz="1200" b="1" spc="300" dirty="0">
                <a:latin typeface="Montserrat" charset="0"/>
                <a:ea typeface="Montserrat" charset="0"/>
                <a:cs typeface="Montserrat" charset="0"/>
              </a:rPr>
              <a:t>MADHU</a:t>
            </a:r>
          </a:p>
        </p:txBody>
      </p:sp>
      <p:sp>
        <p:nvSpPr>
          <p:cNvPr id="42" name="TextBox 41"/>
          <p:cNvSpPr txBox="1"/>
          <p:nvPr/>
        </p:nvSpPr>
        <p:spPr>
          <a:xfrm>
            <a:off x="6317907" y="5297790"/>
            <a:ext cx="1837721" cy="284693"/>
          </a:xfrm>
          <a:prstGeom prst="rect">
            <a:avLst/>
          </a:prstGeom>
          <a:noFill/>
        </p:spPr>
        <p:txBody>
          <a:bodyPr wrap="square" rtlCol="0">
            <a:spAutoFit/>
          </a:bodyPr>
          <a:lstStyle/>
          <a:p>
            <a:pPr algn="ctr" defTabSz="914217"/>
            <a:r>
              <a:rPr lang="en-US" sz="1250" b="1" dirty="0">
                <a:solidFill>
                  <a:schemeClr val="accent6">
                    <a:lumMod val="50000"/>
                  </a:schemeClr>
                </a:solidFill>
                <a:latin typeface="Lato Light" charset="0"/>
                <a:ea typeface="Lato Light" charset="0"/>
                <a:cs typeface="Lato Light" charset="0"/>
              </a:rPr>
              <a:t>ML algorithms</a:t>
            </a:r>
          </a:p>
        </p:txBody>
      </p:sp>
      <p:sp>
        <p:nvSpPr>
          <p:cNvPr id="43" name="Rectangle 42"/>
          <p:cNvSpPr/>
          <p:nvPr/>
        </p:nvSpPr>
        <p:spPr>
          <a:xfrm>
            <a:off x="6701754" y="4864917"/>
            <a:ext cx="1019831" cy="276999"/>
          </a:xfrm>
          <a:prstGeom prst="rect">
            <a:avLst/>
          </a:prstGeom>
        </p:spPr>
        <p:txBody>
          <a:bodyPr wrap="none">
            <a:spAutoFit/>
          </a:bodyPr>
          <a:lstStyle/>
          <a:p>
            <a:pPr algn="ctr" defTabSz="914217"/>
            <a:r>
              <a:rPr lang="en-US" sz="1200" b="1" spc="300" dirty="0">
                <a:latin typeface="Montserrat" charset="0"/>
                <a:ea typeface="Montserrat" charset="0"/>
                <a:cs typeface="Montserrat" charset="0"/>
              </a:rPr>
              <a:t>KARTHIK</a:t>
            </a:r>
          </a:p>
        </p:txBody>
      </p:sp>
      <p:sp>
        <p:nvSpPr>
          <p:cNvPr id="45" name="TextBox 44"/>
          <p:cNvSpPr txBox="1"/>
          <p:nvPr/>
        </p:nvSpPr>
        <p:spPr>
          <a:xfrm>
            <a:off x="8542633" y="5297790"/>
            <a:ext cx="1837721" cy="284693"/>
          </a:xfrm>
          <a:prstGeom prst="rect">
            <a:avLst/>
          </a:prstGeom>
          <a:noFill/>
        </p:spPr>
        <p:txBody>
          <a:bodyPr wrap="square" rtlCol="0">
            <a:spAutoFit/>
          </a:bodyPr>
          <a:lstStyle/>
          <a:p>
            <a:pPr algn="ctr" defTabSz="914217"/>
            <a:r>
              <a:rPr lang="en-US" sz="1250" b="1" dirty="0">
                <a:solidFill>
                  <a:schemeClr val="accent6">
                    <a:lumMod val="50000"/>
                  </a:schemeClr>
                </a:solidFill>
                <a:latin typeface="Lato Light" charset="0"/>
                <a:ea typeface="Lato Light" charset="0"/>
                <a:cs typeface="Lato Light" charset="0"/>
              </a:rPr>
              <a:t>Flask Deployment</a:t>
            </a:r>
          </a:p>
        </p:txBody>
      </p:sp>
      <p:sp>
        <p:nvSpPr>
          <p:cNvPr id="46" name="Rectangle 45"/>
          <p:cNvSpPr/>
          <p:nvPr/>
        </p:nvSpPr>
        <p:spPr>
          <a:xfrm>
            <a:off x="8996208" y="4864917"/>
            <a:ext cx="880369" cy="276999"/>
          </a:xfrm>
          <a:prstGeom prst="rect">
            <a:avLst/>
          </a:prstGeom>
        </p:spPr>
        <p:txBody>
          <a:bodyPr wrap="none">
            <a:spAutoFit/>
          </a:bodyPr>
          <a:lstStyle/>
          <a:p>
            <a:pPr algn="ctr" defTabSz="914217"/>
            <a:r>
              <a:rPr lang="en-US" sz="1200" b="1" spc="300" dirty="0">
                <a:latin typeface="Montserrat" charset="0"/>
                <a:ea typeface="Montserrat" charset="0"/>
                <a:cs typeface="Montserrat" charset="0"/>
              </a:rPr>
              <a:t>PRATIK</a:t>
            </a:r>
          </a:p>
        </p:txBody>
      </p:sp>
      <p:pic>
        <p:nvPicPr>
          <p:cNvPr id="20" name="Google Shape;155;p24">
            <a:extLst>
              <a:ext uri="{FF2B5EF4-FFF2-40B4-BE49-F238E27FC236}">
                <a16:creationId xmlns:a16="http://schemas.microsoft.com/office/drawing/2014/main" id="{364FAB1D-EC80-4909-BD9E-E63A643CA75A}"/>
              </a:ext>
            </a:extLst>
          </p:cNvPr>
          <p:cNvPicPr preferRelativeResize="0">
            <a:picLocks noGrp="1"/>
          </p:cNvPicPr>
          <p:nvPr>
            <p:ph type="pic" sz="quarter" idx="10"/>
          </p:nvPr>
        </p:nvPicPr>
        <p:blipFill rotWithShape="1">
          <a:blip r:embed="rId2">
            <a:alphaModFix/>
          </a:blip>
          <a:srcRect l="41" r="41"/>
          <a:stretch/>
        </p:blipFill>
        <p:spPr>
          <a:xfrm>
            <a:off x="1846263" y="2724150"/>
            <a:ext cx="1955800" cy="1957388"/>
          </a:xfrm>
          <a:prstGeom prst="rect">
            <a:avLst/>
          </a:prstGeom>
          <a:noFill/>
          <a:ln>
            <a:noFill/>
          </a:ln>
        </p:spPr>
      </p:pic>
      <p:pic>
        <p:nvPicPr>
          <p:cNvPr id="21" name="Google Shape;172;p24">
            <a:extLst>
              <a:ext uri="{FF2B5EF4-FFF2-40B4-BE49-F238E27FC236}">
                <a16:creationId xmlns:a16="http://schemas.microsoft.com/office/drawing/2014/main" id="{5889A286-8849-4666-9040-3CD7AA8BE942}"/>
              </a:ext>
            </a:extLst>
          </p:cNvPr>
          <p:cNvPicPr preferRelativeResize="0">
            <a:picLocks noGrp="1"/>
          </p:cNvPicPr>
          <p:nvPr>
            <p:ph type="pic" sz="quarter" idx="11"/>
          </p:nvPr>
        </p:nvPicPr>
        <p:blipFill rotWithShape="1">
          <a:blip r:embed="rId3">
            <a:alphaModFix/>
          </a:blip>
          <a:srcRect l="41" r="41"/>
          <a:stretch/>
        </p:blipFill>
        <p:spPr>
          <a:xfrm>
            <a:off x="4052888" y="2724150"/>
            <a:ext cx="1955800" cy="1957388"/>
          </a:xfrm>
          <a:prstGeom prst="rect">
            <a:avLst/>
          </a:prstGeom>
          <a:noFill/>
          <a:ln>
            <a:noFill/>
          </a:ln>
        </p:spPr>
      </p:pic>
      <p:pic>
        <p:nvPicPr>
          <p:cNvPr id="22" name="Google Shape;166;p24">
            <a:extLst>
              <a:ext uri="{FF2B5EF4-FFF2-40B4-BE49-F238E27FC236}">
                <a16:creationId xmlns:a16="http://schemas.microsoft.com/office/drawing/2014/main" id="{94D42118-E2E0-430C-A75D-C7DDC88FF15F}"/>
              </a:ext>
            </a:extLst>
          </p:cNvPr>
          <p:cNvPicPr preferRelativeResize="0">
            <a:picLocks noGrp="1"/>
          </p:cNvPicPr>
          <p:nvPr>
            <p:ph type="pic" sz="quarter" idx="12"/>
          </p:nvPr>
        </p:nvPicPr>
        <p:blipFill rotWithShape="1">
          <a:blip r:embed="rId4">
            <a:alphaModFix/>
          </a:blip>
          <a:srcRect t="11141" b="11141"/>
          <a:stretch/>
        </p:blipFill>
        <p:spPr>
          <a:xfrm>
            <a:off x="6259513" y="2724150"/>
            <a:ext cx="1955800" cy="1957388"/>
          </a:xfrm>
          <a:prstGeom prst="rect">
            <a:avLst/>
          </a:prstGeom>
          <a:noFill/>
          <a:ln>
            <a:noFill/>
          </a:ln>
        </p:spPr>
      </p:pic>
      <p:pic>
        <p:nvPicPr>
          <p:cNvPr id="23" name="Google Shape;178;p24">
            <a:extLst>
              <a:ext uri="{FF2B5EF4-FFF2-40B4-BE49-F238E27FC236}">
                <a16:creationId xmlns:a16="http://schemas.microsoft.com/office/drawing/2014/main" id="{C017DC39-DFA0-4666-B18A-0D4E7CA58AD7}"/>
              </a:ext>
            </a:extLst>
          </p:cNvPr>
          <p:cNvPicPr preferRelativeResize="0">
            <a:picLocks noGrp="1"/>
          </p:cNvPicPr>
          <p:nvPr>
            <p:ph type="pic" sz="quarter" idx="13"/>
          </p:nvPr>
        </p:nvPicPr>
        <p:blipFill>
          <a:blip r:embed="rId5">
            <a:alphaModFix/>
          </a:blip>
          <a:srcRect t="6799" b="6799"/>
          <a:stretch>
            <a:fillRect/>
          </a:stretch>
        </p:blipFill>
        <p:spPr>
          <a:xfrm>
            <a:off x="8466138" y="2724150"/>
            <a:ext cx="1957387" cy="1957388"/>
          </a:xfrm>
          <a:prstGeom prst="rect">
            <a:avLst/>
          </a:prstGeom>
          <a:noFill/>
          <a:ln>
            <a:noFill/>
          </a:ln>
        </p:spPr>
      </p:pic>
    </p:spTree>
    <p:extLst>
      <p:ext uri="{BB962C8B-B14F-4D97-AF65-F5344CB8AC3E}">
        <p14:creationId xmlns:p14="http://schemas.microsoft.com/office/powerpoint/2010/main" val="332238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rgbClr val="EBE9E6"/>
            </a:gs>
            <a:gs pos="100000">
              <a:srgbClr val="C9C5C0"/>
            </a:gs>
          </a:gsLst>
          <a:path path="circle">
            <a:fillToRect l="50000" t="50000" r="50000" b="50000"/>
          </a:path>
          <a:tileRect/>
        </a:gradFill>
        <a:effectLst/>
      </p:bgPr>
    </p:bg>
    <p:spTree>
      <p:nvGrpSpPr>
        <p:cNvPr id="1" name="Shape 246"/>
        <p:cNvGrpSpPr/>
        <p:nvPr/>
      </p:nvGrpSpPr>
      <p:grpSpPr>
        <a:xfrm>
          <a:off x="0" y="0"/>
          <a:ext cx="0" cy="0"/>
          <a:chOff x="0" y="0"/>
          <a:chExt cx="0" cy="0"/>
        </a:xfrm>
      </p:grpSpPr>
      <p:sp>
        <p:nvSpPr>
          <p:cNvPr id="248" name="Google Shape;248;p3"/>
          <p:cNvSpPr txBox="1"/>
          <p:nvPr/>
        </p:nvSpPr>
        <p:spPr>
          <a:xfrm>
            <a:off x="626444" y="1651210"/>
            <a:ext cx="10939112" cy="431211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b="1" i="0" u="none" strike="noStrike" cap="none" dirty="0">
                <a:solidFill>
                  <a:schemeClr val="dk1"/>
                </a:solidFill>
                <a:latin typeface="Gill Sans"/>
                <a:ea typeface="Gill Sans"/>
                <a:cs typeface="Gill Sans"/>
                <a:sym typeface="Gill Sans"/>
              </a:rPr>
              <a:t>Project goals</a:t>
            </a:r>
            <a:endParaRPr sz="2000" b="1" i="0" u="none" strike="noStrike" cap="none" dirty="0">
              <a:solidFill>
                <a:schemeClr val="dk1"/>
              </a:solidFill>
              <a:latin typeface="Gill Sans"/>
              <a:ea typeface="Gill Sans"/>
              <a:cs typeface="Gill Sans"/>
              <a:sym typeface="Gill Sans"/>
            </a:endParaRPr>
          </a:p>
          <a:p>
            <a:pPr marL="685800" lvl="1" indent="-241300">
              <a:lnSpc>
                <a:spcPct val="120000"/>
              </a:lnSpc>
              <a:spcBef>
                <a:spcPts val="500"/>
              </a:spcBef>
              <a:buClr>
                <a:schemeClr val="accent1"/>
              </a:buClr>
              <a:buSzPts val="2000"/>
              <a:buFont typeface="Arial"/>
              <a:buChar char="•"/>
            </a:pPr>
            <a:r>
              <a:rPr lang="en-IN" sz="2000" dirty="0">
                <a:solidFill>
                  <a:schemeClr val="dk1"/>
                </a:solidFill>
                <a:latin typeface="Gill Sans"/>
                <a:ea typeface="Gill Sans"/>
                <a:cs typeface="Gill Sans"/>
                <a:sym typeface="Gill Sans"/>
              </a:rPr>
              <a:t>The overall goal is to reduce the production breakdown and predict the breakdown of plant machinery for Food and Beverage Industry</a:t>
            </a:r>
            <a:endParaRPr lang="en-IN" sz="2000" dirty="0"/>
          </a:p>
          <a:p>
            <a:pPr marL="457200" marR="0" lvl="1" indent="0" algn="l" rtl="0">
              <a:lnSpc>
                <a:spcPct val="120000"/>
              </a:lnSpc>
              <a:spcBef>
                <a:spcPts val="500"/>
              </a:spcBef>
              <a:spcAft>
                <a:spcPts val="0"/>
              </a:spcAft>
              <a:buClr>
                <a:schemeClr val="accent1"/>
              </a:buClr>
              <a:buSzPts val="1800"/>
              <a:buFont typeface="Arial"/>
              <a:buNone/>
            </a:pPr>
            <a:endParaRPr sz="2000" b="0" i="0" u="none" strike="noStrike" cap="none" dirty="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b="1" i="0" u="none" strike="noStrike" cap="none" dirty="0">
                <a:solidFill>
                  <a:schemeClr val="dk1"/>
                </a:solidFill>
                <a:latin typeface="Gill Sans"/>
                <a:ea typeface="Gill Sans"/>
                <a:cs typeface="Gill Sans"/>
                <a:sym typeface="Gill Sans"/>
              </a:rPr>
              <a:t>Objectives</a:t>
            </a:r>
            <a:endParaRPr sz="2000" b="1" i="0" u="none" strike="noStrike" cap="none" dirty="0">
              <a:solidFill>
                <a:schemeClr val="dk1"/>
              </a:solidFill>
              <a:latin typeface="Gill Sans"/>
              <a:ea typeface="Gill Sans"/>
              <a:cs typeface="Gill Sans"/>
              <a:sym typeface="Gill Sans"/>
            </a:endParaRPr>
          </a:p>
          <a:p>
            <a:pPr marL="685800" marR="0" lvl="1" indent="-241300" algn="l" rtl="0">
              <a:lnSpc>
                <a:spcPct val="120000"/>
              </a:lnSpc>
              <a:spcBef>
                <a:spcPts val="50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Extract real-time data to enable predictive maintenance</a:t>
            </a:r>
            <a:endParaRPr sz="2000" b="0" i="0" u="none" strike="noStrike" cap="none" dirty="0">
              <a:solidFill>
                <a:schemeClr val="dk1"/>
              </a:solidFill>
              <a:latin typeface="Gill Sans"/>
              <a:ea typeface="Gill Sans"/>
              <a:cs typeface="Gill Sans"/>
              <a:sym typeface="Gill Sans"/>
            </a:endParaRPr>
          </a:p>
          <a:p>
            <a:pPr marL="685800" marR="0" lvl="1" indent="-241300" algn="l" rtl="0">
              <a:lnSpc>
                <a:spcPct val="120000"/>
              </a:lnSpc>
              <a:spcBef>
                <a:spcPts val="50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Carry out machine learning process for </a:t>
            </a:r>
            <a:r>
              <a:rPr lang="en-US" sz="2000" b="0" i="0" u="none" strike="noStrike" cap="none" dirty="0" err="1">
                <a:solidFill>
                  <a:schemeClr val="dk1"/>
                </a:solidFill>
                <a:latin typeface="Gill Sans"/>
                <a:ea typeface="Gill Sans"/>
                <a:cs typeface="Gill Sans"/>
                <a:sym typeface="Gill Sans"/>
              </a:rPr>
              <a:t>analysing</a:t>
            </a:r>
            <a:r>
              <a:rPr lang="en-US" sz="2000" b="0" i="0" u="none" strike="noStrike" cap="none" dirty="0">
                <a:solidFill>
                  <a:schemeClr val="dk1"/>
                </a:solidFill>
                <a:latin typeface="Gill Sans"/>
                <a:ea typeface="Gill Sans"/>
                <a:cs typeface="Gill Sans"/>
                <a:sym typeface="Gill Sans"/>
              </a:rPr>
              <a:t> trends</a:t>
            </a:r>
            <a:endParaRPr sz="2000" b="0" i="0" u="none" strike="noStrike" cap="none" dirty="0">
              <a:solidFill>
                <a:schemeClr val="dk1"/>
              </a:solidFill>
              <a:latin typeface="Gill Sans"/>
              <a:ea typeface="Gill Sans"/>
              <a:cs typeface="Gill Sans"/>
              <a:sym typeface="Gill Sans"/>
            </a:endParaRPr>
          </a:p>
          <a:p>
            <a:pPr marL="685800" marR="0" lvl="1" indent="-241300" algn="l" rtl="0">
              <a:lnSpc>
                <a:spcPct val="120000"/>
              </a:lnSpc>
              <a:spcBef>
                <a:spcPts val="50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Predict the breakdowns</a:t>
            </a:r>
            <a:endParaRPr sz="1400" b="0" i="0" u="none" strike="noStrike" cap="none" dirty="0">
              <a:solidFill>
                <a:srgbClr val="000000"/>
              </a:solidFill>
              <a:latin typeface="Arial"/>
              <a:ea typeface="Arial"/>
              <a:cs typeface="Arial"/>
              <a:sym typeface="Arial"/>
            </a:endParaRPr>
          </a:p>
          <a:p>
            <a:pPr marL="685800" marR="0" lvl="1" indent="-241300" algn="l" rtl="0">
              <a:lnSpc>
                <a:spcPct val="120000"/>
              </a:lnSpc>
              <a:spcBef>
                <a:spcPts val="500"/>
              </a:spcBef>
              <a:spcAft>
                <a:spcPts val="0"/>
              </a:spcAft>
              <a:buClr>
                <a:schemeClr val="accent1"/>
              </a:buClr>
              <a:buSzPts val="2000"/>
              <a:buFont typeface="Arial"/>
              <a:buChar char="•"/>
            </a:pPr>
            <a:r>
              <a:rPr lang="en-US" sz="2000" b="0" i="0" u="none" strike="noStrike" cap="none" dirty="0">
                <a:solidFill>
                  <a:schemeClr val="dk1"/>
                </a:solidFill>
                <a:latin typeface="Gill Sans"/>
                <a:ea typeface="Gill Sans"/>
                <a:cs typeface="Gill Sans"/>
                <a:sym typeface="Gill Sans"/>
              </a:rPr>
              <a:t>Develop dashboard for forecasting</a:t>
            </a:r>
            <a:endParaRPr sz="2000" b="0" i="0" u="none" strike="noStrike" cap="none" dirty="0">
              <a:solidFill>
                <a:schemeClr val="dk1"/>
              </a:solidFill>
              <a:latin typeface="Gill Sans"/>
              <a:ea typeface="Gill Sans"/>
              <a:cs typeface="Gill Sans"/>
              <a:sym typeface="Gill Sans"/>
            </a:endParaRPr>
          </a:p>
          <a:p>
            <a:pPr marL="228600" marR="0" lvl="0" indent="-101600" algn="l" rtl="0">
              <a:lnSpc>
                <a:spcPct val="120000"/>
              </a:lnSpc>
              <a:spcBef>
                <a:spcPts val="1000"/>
              </a:spcBef>
              <a:spcAft>
                <a:spcPts val="0"/>
              </a:spcAft>
              <a:buClr>
                <a:schemeClr val="accent1"/>
              </a:buClr>
              <a:buSzPts val="2000"/>
              <a:buFont typeface="Arial"/>
              <a:buNone/>
            </a:pPr>
            <a:endParaRPr sz="2000" b="0" i="0" u="none" strike="noStrike" cap="none" dirty="0">
              <a:solidFill>
                <a:schemeClr val="dk1"/>
              </a:solidFill>
              <a:latin typeface="Arial"/>
              <a:ea typeface="Arial"/>
              <a:cs typeface="Arial"/>
              <a:sym typeface="Arial"/>
            </a:endParaRPr>
          </a:p>
          <a:p>
            <a:pPr marL="228600" marR="0" lvl="0" indent="-101600" algn="l" rtl="0">
              <a:lnSpc>
                <a:spcPct val="120000"/>
              </a:lnSpc>
              <a:spcBef>
                <a:spcPts val="1000"/>
              </a:spcBef>
              <a:spcAft>
                <a:spcPts val="0"/>
              </a:spcAft>
              <a:buClr>
                <a:schemeClr val="accent1"/>
              </a:buClr>
              <a:buSzPts val="2000"/>
              <a:buFont typeface="Arial"/>
              <a:buNone/>
            </a:pPr>
            <a:endParaRPr sz="2000" b="0" i="0" u="none" strike="noStrike" cap="none" dirty="0">
              <a:solidFill>
                <a:schemeClr val="dk1"/>
              </a:solidFill>
              <a:latin typeface="Arial"/>
              <a:ea typeface="Arial"/>
              <a:cs typeface="Arial"/>
              <a:sym typeface="Arial"/>
            </a:endParaRPr>
          </a:p>
          <a:p>
            <a:pPr marL="228600" marR="0" lvl="0" indent="-101600" algn="l" rtl="0">
              <a:lnSpc>
                <a:spcPct val="120000"/>
              </a:lnSpc>
              <a:spcBef>
                <a:spcPts val="1000"/>
              </a:spcBef>
              <a:spcAft>
                <a:spcPts val="0"/>
              </a:spcAft>
              <a:buClr>
                <a:schemeClr val="accent1"/>
              </a:buClr>
              <a:buSzPts val="2000"/>
              <a:buFont typeface="Arial"/>
              <a:buNone/>
            </a:pPr>
            <a:endParaRPr sz="2000" b="0" i="0" u="none" strike="noStrike" cap="none" dirty="0">
              <a:solidFill>
                <a:schemeClr val="dk1"/>
              </a:solidFill>
              <a:latin typeface="Arial"/>
              <a:ea typeface="Arial"/>
              <a:cs typeface="Arial"/>
              <a:sym typeface="Arial"/>
            </a:endParaRPr>
          </a:p>
          <a:p>
            <a:pPr marL="228600" marR="0" lvl="0" indent="-101600" algn="l" rtl="0">
              <a:lnSpc>
                <a:spcPct val="120000"/>
              </a:lnSpc>
              <a:spcBef>
                <a:spcPts val="1000"/>
              </a:spcBef>
              <a:spcAft>
                <a:spcPts val="0"/>
              </a:spcAft>
              <a:buClr>
                <a:schemeClr val="accent1"/>
              </a:buClr>
              <a:buSzPts val="2000"/>
              <a:buFont typeface="Arial"/>
              <a:buNone/>
            </a:pPr>
            <a:endParaRPr sz="2000" b="0" i="0" u="none" strike="noStrike" cap="none" dirty="0">
              <a:solidFill>
                <a:schemeClr val="dk1"/>
              </a:solidFill>
              <a:latin typeface="Arial"/>
              <a:ea typeface="Arial"/>
              <a:cs typeface="Arial"/>
              <a:sym typeface="Arial"/>
            </a:endParaRPr>
          </a:p>
        </p:txBody>
      </p:sp>
      <p:pic>
        <p:nvPicPr>
          <p:cNvPr id="4" name="Picture 3" descr="Icon&#10;&#10;Description automatically generated">
            <a:extLst>
              <a:ext uri="{FF2B5EF4-FFF2-40B4-BE49-F238E27FC236}">
                <a16:creationId xmlns:a16="http://schemas.microsoft.com/office/drawing/2014/main" id="{DE9C86DF-0C10-4CA2-BE96-65092910BF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
        <p:nvSpPr>
          <p:cNvPr id="5" name="TextBox 4">
            <a:extLst>
              <a:ext uri="{FF2B5EF4-FFF2-40B4-BE49-F238E27FC236}">
                <a16:creationId xmlns:a16="http://schemas.microsoft.com/office/drawing/2014/main" id="{42CFE0C9-C74A-4BCA-BBC7-30680428F8B5}"/>
              </a:ext>
            </a:extLst>
          </p:cNvPr>
          <p:cNvSpPr txBox="1"/>
          <p:nvPr/>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sp>
        <p:nvSpPr>
          <p:cNvPr id="6" name="Google Shape;130;p24">
            <a:extLst>
              <a:ext uri="{FF2B5EF4-FFF2-40B4-BE49-F238E27FC236}">
                <a16:creationId xmlns:a16="http://schemas.microsoft.com/office/drawing/2014/main" id="{6C1454CD-61FE-453A-B489-5B23E1D010CA}"/>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GOALS AND OBJECTIVES</a:t>
            </a:r>
          </a:p>
        </p:txBody>
      </p:sp>
    </p:spTree>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rgbClr val="EBE9E6"/>
            </a:gs>
            <a:gs pos="100000">
              <a:srgbClr val="C9C5C0"/>
            </a:gs>
          </a:gsLst>
          <a:path path="circle">
            <a:fillToRect l="50000" t="50000" r="50000" b="50000"/>
          </a:path>
          <a:tileRect/>
        </a:gradFill>
        <a:effectLst/>
      </p:bgPr>
    </p:bg>
    <p:spTree>
      <p:nvGrpSpPr>
        <p:cNvPr id="1" name="Shape 252"/>
        <p:cNvGrpSpPr/>
        <p:nvPr/>
      </p:nvGrpSpPr>
      <p:grpSpPr>
        <a:xfrm>
          <a:off x="0" y="0"/>
          <a:ext cx="0" cy="0"/>
          <a:chOff x="0" y="0"/>
          <a:chExt cx="0" cy="0"/>
        </a:xfrm>
      </p:grpSpPr>
      <p:sp>
        <p:nvSpPr>
          <p:cNvPr id="254" name="Google Shape;254;p4"/>
          <p:cNvSpPr txBox="1"/>
          <p:nvPr/>
        </p:nvSpPr>
        <p:spPr>
          <a:xfrm>
            <a:off x="60324" y="1420346"/>
            <a:ext cx="8265329" cy="452387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10000"/>
              </a:lnSpc>
              <a:spcBef>
                <a:spcPts val="0"/>
              </a:spcBef>
              <a:spcAft>
                <a:spcPts val="0"/>
              </a:spcAft>
              <a:buClr>
                <a:schemeClr val="accent1"/>
              </a:buClr>
              <a:buSzPts val="2000"/>
              <a:buFont typeface="Arial"/>
              <a:buChar char="•"/>
            </a:pPr>
            <a:r>
              <a:rPr lang="en-US" sz="1700" b="1" i="0" u="none" strike="noStrike" cap="none" dirty="0">
                <a:solidFill>
                  <a:schemeClr val="dk1"/>
                </a:solidFill>
                <a:latin typeface="Gill Sans"/>
                <a:ea typeface="Gill Sans"/>
                <a:cs typeface="Gill Sans"/>
                <a:sym typeface="Gill Sans"/>
              </a:rPr>
              <a:t>Scope</a:t>
            </a:r>
            <a:endParaRPr sz="1700" b="1" i="0" u="none" strike="noStrike" cap="none" dirty="0">
              <a:solidFill>
                <a:schemeClr val="dk1"/>
              </a:solidFill>
              <a:latin typeface="Gill Sans"/>
              <a:ea typeface="Gill Sans"/>
              <a:cs typeface="Gill Sans"/>
              <a:sym typeface="Gill Sans"/>
            </a:endParaRPr>
          </a:p>
          <a:p>
            <a:pPr marL="685800" marR="0" lvl="1" indent="-241300" algn="l" rtl="0">
              <a:lnSpc>
                <a:spcPct val="110000"/>
              </a:lnSpc>
              <a:spcBef>
                <a:spcPts val="500"/>
              </a:spcBef>
              <a:spcAft>
                <a:spcPts val="0"/>
              </a:spcAft>
              <a:buClr>
                <a:schemeClr val="accent1"/>
              </a:buClr>
              <a:buSzPts val="2000"/>
              <a:buFont typeface="Arial"/>
              <a:buChar char="•"/>
            </a:pPr>
            <a:r>
              <a:rPr lang="en-US" sz="1700" b="0" i="0" u="none" strike="noStrike" cap="none" dirty="0">
                <a:solidFill>
                  <a:schemeClr val="dk1"/>
                </a:solidFill>
                <a:latin typeface="Gill Sans"/>
                <a:ea typeface="Gill Sans"/>
                <a:cs typeface="Gill Sans"/>
                <a:sym typeface="Gill Sans"/>
              </a:rPr>
              <a:t>To extract the data from </a:t>
            </a:r>
            <a:r>
              <a:rPr lang="en-US" sz="1700" b="0" i="0" u="none" strike="noStrike" cap="none" dirty="0" err="1">
                <a:solidFill>
                  <a:schemeClr val="dk1"/>
                </a:solidFill>
                <a:latin typeface="Gill Sans"/>
                <a:ea typeface="Gill Sans"/>
                <a:cs typeface="Gill Sans"/>
                <a:sym typeface="Gill Sans"/>
              </a:rPr>
              <a:t>InfluxDB</a:t>
            </a:r>
            <a:r>
              <a:rPr lang="en-US" sz="1700" b="0" i="0" u="none" strike="noStrike" cap="none" dirty="0">
                <a:solidFill>
                  <a:schemeClr val="dk1"/>
                </a:solidFill>
                <a:latin typeface="Gill Sans"/>
                <a:ea typeface="Gill Sans"/>
                <a:cs typeface="Gill Sans"/>
                <a:sym typeface="Gill Sans"/>
              </a:rPr>
              <a:t> and read it in python</a:t>
            </a:r>
            <a:endParaRPr sz="1700" b="0" i="0" u="none" strike="noStrike" cap="none" dirty="0">
              <a:solidFill>
                <a:schemeClr val="dk1"/>
              </a:solidFill>
              <a:latin typeface="Gill Sans"/>
              <a:ea typeface="Gill Sans"/>
              <a:cs typeface="Gill Sans"/>
              <a:sym typeface="Gill Sans"/>
            </a:endParaRPr>
          </a:p>
          <a:p>
            <a:pPr marL="685800" marR="0" lvl="1" indent="-241300" algn="l" rtl="0">
              <a:lnSpc>
                <a:spcPct val="110000"/>
              </a:lnSpc>
              <a:spcBef>
                <a:spcPts val="500"/>
              </a:spcBef>
              <a:spcAft>
                <a:spcPts val="0"/>
              </a:spcAft>
              <a:buClr>
                <a:schemeClr val="accent1"/>
              </a:buClr>
              <a:buSzPts val="2000"/>
              <a:buFont typeface="Arial"/>
              <a:buChar char="•"/>
            </a:pPr>
            <a:r>
              <a:rPr lang="en-US" sz="1700" b="0" i="0" u="none" strike="noStrike" cap="none" dirty="0">
                <a:solidFill>
                  <a:schemeClr val="dk1"/>
                </a:solidFill>
                <a:latin typeface="Gill Sans"/>
                <a:ea typeface="Gill Sans"/>
                <a:cs typeface="Gill Sans"/>
                <a:sym typeface="Gill Sans"/>
              </a:rPr>
              <a:t>Carry out data cleaning, exploratory analysis and data transformation</a:t>
            </a:r>
            <a:endParaRPr sz="1700" b="0" i="0" u="none" strike="noStrike" cap="none" dirty="0">
              <a:solidFill>
                <a:schemeClr val="dk1"/>
              </a:solidFill>
              <a:latin typeface="Gill Sans"/>
              <a:ea typeface="Gill Sans"/>
              <a:cs typeface="Gill Sans"/>
              <a:sym typeface="Gill Sans"/>
            </a:endParaRPr>
          </a:p>
          <a:p>
            <a:pPr marL="685800" marR="0" lvl="1" indent="-241300" algn="l" rtl="0">
              <a:lnSpc>
                <a:spcPct val="110000"/>
              </a:lnSpc>
              <a:spcBef>
                <a:spcPts val="500"/>
              </a:spcBef>
              <a:spcAft>
                <a:spcPts val="0"/>
              </a:spcAft>
              <a:buClr>
                <a:schemeClr val="accent1"/>
              </a:buClr>
              <a:buSzPts val="2000"/>
              <a:buFont typeface="Arial"/>
              <a:buChar char="•"/>
            </a:pPr>
            <a:r>
              <a:rPr lang="en-US" sz="1700" b="0" i="0" u="none" strike="noStrike" cap="none" dirty="0">
                <a:solidFill>
                  <a:schemeClr val="dk1"/>
                </a:solidFill>
                <a:latin typeface="Gill Sans"/>
                <a:ea typeface="Gill Sans"/>
                <a:cs typeface="Gill Sans"/>
                <a:sym typeface="Gill Sans"/>
              </a:rPr>
              <a:t>Feature selection for plant maintenance </a:t>
            </a:r>
            <a:endParaRPr sz="1700" b="0" i="0" u="none" strike="noStrike" cap="none" dirty="0">
              <a:solidFill>
                <a:schemeClr val="dk1"/>
              </a:solidFill>
              <a:latin typeface="Gill Sans"/>
              <a:ea typeface="Gill Sans"/>
              <a:cs typeface="Gill Sans"/>
              <a:sym typeface="Gill Sans"/>
            </a:endParaRPr>
          </a:p>
          <a:p>
            <a:pPr marL="685800" marR="0" lvl="1" indent="-241300" algn="l" rtl="0">
              <a:lnSpc>
                <a:spcPct val="110000"/>
              </a:lnSpc>
              <a:spcBef>
                <a:spcPts val="500"/>
              </a:spcBef>
              <a:spcAft>
                <a:spcPts val="0"/>
              </a:spcAft>
              <a:buClr>
                <a:schemeClr val="accent1"/>
              </a:buClr>
              <a:buSzPts val="2000"/>
              <a:buFont typeface="Arial"/>
              <a:buChar char="•"/>
            </a:pPr>
            <a:r>
              <a:rPr lang="en-US" sz="1700" b="0" i="0" u="none" strike="noStrike" cap="none" dirty="0">
                <a:solidFill>
                  <a:schemeClr val="dk1"/>
                </a:solidFill>
                <a:latin typeface="Gill Sans"/>
                <a:ea typeface="Gill Sans"/>
                <a:cs typeface="Gill Sans"/>
                <a:sym typeface="Gill Sans"/>
              </a:rPr>
              <a:t>Apply machine learning algorithm for analyzing and predicting production breakdown</a:t>
            </a:r>
            <a:endParaRPr sz="1700" b="0" i="0" u="none" strike="noStrike" cap="none" dirty="0">
              <a:solidFill>
                <a:schemeClr val="dk1"/>
              </a:solidFill>
              <a:latin typeface="Gill Sans"/>
              <a:ea typeface="Gill Sans"/>
              <a:cs typeface="Gill Sans"/>
              <a:sym typeface="Gill Sans"/>
            </a:endParaRPr>
          </a:p>
          <a:p>
            <a:pPr marL="685800" marR="0" lvl="1" indent="-241300" algn="l" rtl="0">
              <a:lnSpc>
                <a:spcPct val="110000"/>
              </a:lnSpc>
              <a:spcBef>
                <a:spcPts val="500"/>
              </a:spcBef>
              <a:spcAft>
                <a:spcPts val="0"/>
              </a:spcAft>
              <a:buClr>
                <a:schemeClr val="accent1"/>
              </a:buClr>
              <a:buSzPts val="2000"/>
              <a:buFont typeface="Arial"/>
              <a:buChar char="•"/>
            </a:pPr>
            <a:r>
              <a:rPr lang="en-US" sz="1700" b="0" i="0" u="none" strike="noStrike" cap="none" dirty="0">
                <a:solidFill>
                  <a:schemeClr val="dk1"/>
                </a:solidFill>
                <a:latin typeface="Gill Sans"/>
                <a:ea typeface="Gill Sans"/>
                <a:cs typeface="Gill Sans"/>
                <a:sym typeface="Gill Sans"/>
              </a:rPr>
              <a:t>Present the predictive analysis results using dashboard </a:t>
            </a:r>
            <a:endParaRPr sz="1700" b="0" i="0" u="none" strike="noStrike" cap="none" dirty="0">
              <a:solidFill>
                <a:srgbClr val="000000"/>
              </a:solidFill>
              <a:latin typeface="Arial"/>
              <a:ea typeface="Arial"/>
              <a:cs typeface="Arial"/>
              <a:sym typeface="Arial"/>
            </a:endParaRPr>
          </a:p>
          <a:p>
            <a:pPr marL="457200" marR="0" lvl="1" indent="0" algn="l" rtl="0">
              <a:lnSpc>
                <a:spcPct val="110000"/>
              </a:lnSpc>
              <a:spcBef>
                <a:spcPts val="500"/>
              </a:spcBef>
              <a:spcAft>
                <a:spcPts val="0"/>
              </a:spcAft>
              <a:buClr>
                <a:schemeClr val="accent1"/>
              </a:buClr>
              <a:buSzPts val="1800"/>
              <a:buFont typeface="Arial"/>
              <a:buNone/>
            </a:pPr>
            <a:endParaRPr sz="1700" b="0" i="0" u="none" strike="noStrike" cap="none" dirty="0">
              <a:solidFill>
                <a:schemeClr val="dk1"/>
              </a:solidFill>
              <a:latin typeface="Gill Sans"/>
              <a:ea typeface="Gill Sans"/>
              <a:cs typeface="Gill Sans"/>
              <a:sym typeface="Gill Sans"/>
            </a:endParaRPr>
          </a:p>
          <a:p>
            <a:pPr marL="228600" marR="0" lvl="0" indent="-228600" algn="l" rtl="0">
              <a:lnSpc>
                <a:spcPct val="110000"/>
              </a:lnSpc>
              <a:spcBef>
                <a:spcPts val="1000"/>
              </a:spcBef>
              <a:spcAft>
                <a:spcPts val="0"/>
              </a:spcAft>
              <a:buClr>
                <a:schemeClr val="accent1"/>
              </a:buClr>
              <a:buSzPts val="2000"/>
              <a:buFont typeface="Arial"/>
              <a:buChar char="•"/>
            </a:pPr>
            <a:r>
              <a:rPr lang="en-US" sz="1700" b="1" i="0" u="none" strike="noStrike" cap="none" dirty="0">
                <a:solidFill>
                  <a:schemeClr val="dk1"/>
                </a:solidFill>
                <a:latin typeface="Gill Sans"/>
                <a:ea typeface="Gill Sans"/>
                <a:cs typeface="Gill Sans"/>
                <a:sym typeface="Gill Sans"/>
              </a:rPr>
              <a:t>Assumptions</a:t>
            </a:r>
            <a:endParaRPr sz="1700" b="1" i="0" u="none" strike="noStrike" cap="none" dirty="0">
              <a:solidFill>
                <a:schemeClr val="dk1"/>
              </a:solidFill>
              <a:latin typeface="Gill Sans"/>
              <a:ea typeface="Gill Sans"/>
              <a:cs typeface="Gill Sans"/>
              <a:sym typeface="Gill Sans"/>
            </a:endParaRPr>
          </a:p>
          <a:p>
            <a:pPr marL="685800" marR="0" lvl="1" indent="-241300" algn="l" rtl="0">
              <a:lnSpc>
                <a:spcPct val="110000"/>
              </a:lnSpc>
              <a:spcBef>
                <a:spcPts val="500"/>
              </a:spcBef>
              <a:spcAft>
                <a:spcPts val="0"/>
              </a:spcAft>
              <a:buClr>
                <a:schemeClr val="accent1"/>
              </a:buClr>
              <a:buSzPts val="2000"/>
              <a:buFont typeface="Arial"/>
              <a:buChar char="•"/>
            </a:pPr>
            <a:r>
              <a:rPr lang="en-US" sz="1700" b="0" i="0" u="none" strike="noStrike" cap="none" dirty="0">
                <a:solidFill>
                  <a:schemeClr val="dk1"/>
                </a:solidFill>
                <a:latin typeface="Gill Sans"/>
                <a:ea typeface="Gill Sans"/>
                <a:cs typeface="Gill Sans"/>
                <a:sym typeface="Gill Sans"/>
              </a:rPr>
              <a:t>Data procured is a real time data</a:t>
            </a:r>
            <a:endParaRPr sz="1700" b="0" i="0" u="none" strike="noStrike" cap="none" dirty="0">
              <a:solidFill>
                <a:srgbClr val="000000"/>
              </a:solidFill>
              <a:latin typeface="Arial"/>
              <a:ea typeface="Arial"/>
              <a:cs typeface="Arial"/>
              <a:sym typeface="Arial"/>
            </a:endParaRPr>
          </a:p>
          <a:p>
            <a:pPr marL="685800" marR="0" lvl="1" indent="-241300" algn="l" rtl="0">
              <a:lnSpc>
                <a:spcPct val="110000"/>
              </a:lnSpc>
              <a:spcBef>
                <a:spcPts val="500"/>
              </a:spcBef>
              <a:spcAft>
                <a:spcPts val="0"/>
              </a:spcAft>
              <a:buClr>
                <a:schemeClr val="accent1"/>
              </a:buClr>
              <a:buSzPts val="2000"/>
              <a:buFont typeface="Arial"/>
              <a:buChar char="•"/>
            </a:pPr>
            <a:r>
              <a:rPr lang="en-US" sz="1700" b="0" i="0" u="none" strike="noStrike" cap="none" dirty="0">
                <a:solidFill>
                  <a:schemeClr val="dk1"/>
                </a:solidFill>
                <a:latin typeface="Gill Sans"/>
                <a:ea typeface="Gill Sans"/>
                <a:cs typeface="Gill Sans"/>
                <a:sym typeface="Gill Sans"/>
              </a:rPr>
              <a:t>It is assumed that data does not contain any planned maintenance or shutdowns</a:t>
            </a:r>
            <a:endParaRPr sz="1400" b="0" i="0" u="none" strike="noStrike" cap="none" dirty="0">
              <a:solidFill>
                <a:srgbClr val="000000"/>
              </a:solidFill>
              <a:latin typeface="Arial"/>
              <a:ea typeface="Arial"/>
              <a:cs typeface="Arial"/>
              <a:sym typeface="Arial"/>
            </a:endParaRPr>
          </a:p>
          <a:p>
            <a:pPr marL="685800" marR="0" lvl="1" indent="-241300" algn="l" rtl="0">
              <a:lnSpc>
                <a:spcPct val="110000"/>
              </a:lnSpc>
              <a:spcBef>
                <a:spcPts val="500"/>
              </a:spcBef>
              <a:spcAft>
                <a:spcPts val="0"/>
              </a:spcAft>
              <a:buClr>
                <a:schemeClr val="accent1"/>
              </a:buClr>
              <a:buSzPts val="2000"/>
              <a:buFont typeface="Arial"/>
              <a:buChar char="•"/>
            </a:pPr>
            <a:r>
              <a:rPr lang="en-US" sz="1700" b="0" i="0" u="none" strike="noStrike" cap="none" dirty="0">
                <a:solidFill>
                  <a:schemeClr val="dk1"/>
                </a:solidFill>
                <a:latin typeface="Gill Sans"/>
                <a:ea typeface="Gill Sans"/>
                <a:cs typeface="Gill Sans"/>
                <a:sym typeface="Gill Sans"/>
              </a:rPr>
              <a:t>The data is based on 10-days micro-second data</a:t>
            </a:r>
            <a:endParaRPr sz="1700" b="0" i="0" u="none" strike="noStrike" cap="none" dirty="0">
              <a:solidFill>
                <a:schemeClr val="dk1"/>
              </a:solidFill>
              <a:latin typeface="Arial"/>
              <a:ea typeface="Arial"/>
              <a:cs typeface="Arial"/>
              <a:sym typeface="Arial"/>
            </a:endParaRPr>
          </a:p>
          <a:p>
            <a:pPr marL="228600" marR="0" lvl="0" indent="-101600" algn="l" rtl="0">
              <a:lnSpc>
                <a:spcPct val="110000"/>
              </a:lnSpc>
              <a:spcBef>
                <a:spcPts val="1000"/>
              </a:spcBef>
              <a:spcAft>
                <a:spcPts val="0"/>
              </a:spcAft>
              <a:buClr>
                <a:schemeClr val="accent1"/>
              </a:buClr>
              <a:buSzPts val="2000"/>
              <a:buFont typeface="Arial"/>
              <a:buNone/>
            </a:pPr>
            <a:endParaRPr sz="1700" b="0" i="0" u="none" strike="noStrike" cap="none" dirty="0">
              <a:solidFill>
                <a:schemeClr val="dk1"/>
              </a:solidFill>
              <a:latin typeface="Arial"/>
              <a:ea typeface="Arial"/>
              <a:cs typeface="Arial"/>
              <a:sym typeface="Arial"/>
            </a:endParaRPr>
          </a:p>
          <a:p>
            <a:pPr marL="228600" marR="0" lvl="0" indent="-101600" algn="l" rtl="0">
              <a:lnSpc>
                <a:spcPct val="110000"/>
              </a:lnSpc>
              <a:spcBef>
                <a:spcPts val="1000"/>
              </a:spcBef>
              <a:spcAft>
                <a:spcPts val="0"/>
              </a:spcAft>
              <a:buClr>
                <a:schemeClr val="accent1"/>
              </a:buClr>
              <a:buSzPts val="2000"/>
              <a:buFont typeface="Arial"/>
              <a:buNone/>
            </a:pPr>
            <a:endParaRPr sz="1700" b="0" i="0" u="none" strike="noStrike" cap="none" dirty="0">
              <a:solidFill>
                <a:schemeClr val="dk1"/>
              </a:solidFill>
              <a:latin typeface="Arial"/>
              <a:ea typeface="Arial"/>
              <a:cs typeface="Arial"/>
              <a:sym typeface="Arial"/>
            </a:endParaRPr>
          </a:p>
          <a:p>
            <a:pPr marL="228600" marR="0" lvl="0" indent="-101600" algn="l" rtl="0">
              <a:lnSpc>
                <a:spcPct val="110000"/>
              </a:lnSpc>
              <a:spcBef>
                <a:spcPts val="1000"/>
              </a:spcBef>
              <a:spcAft>
                <a:spcPts val="0"/>
              </a:spcAft>
              <a:buClr>
                <a:schemeClr val="accent1"/>
              </a:buClr>
              <a:buSzPts val="2000"/>
              <a:buFont typeface="Arial"/>
              <a:buNone/>
            </a:pPr>
            <a:endParaRPr sz="1700" b="0" i="0" u="none" strike="noStrike" cap="none" dirty="0">
              <a:solidFill>
                <a:schemeClr val="dk1"/>
              </a:solidFill>
              <a:latin typeface="Arial"/>
              <a:ea typeface="Arial"/>
              <a:cs typeface="Arial"/>
              <a:sym typeface="Arial"/>
            </a:endParaRPr>
          </a:p>
        </p:txBody>
      </p:sp>
      <p:pic>
        <p:nvPicPr>
          <p:cNvPr id="255" name="Google Shape;255;p4" descr="Diagram&#10;&#10;Description automatically generated"/>
          <p:cNvPicPr preferRelativeResize="0"/>
          <p:nvPr/>
        </p:nvPicPr>
        <p:blipFill rotWithShape="1">
          <a:blip r:embed="rId4">
            <a:alphaModFix/>
          </a:blip>
          <a:srcRect/>
          <a:stretch/>
        </p:blipFill>
        <p:spPr>
          <a:xfrm>
            <a:off x="8012257" y="1616444"/>
            <a:ext cx="4119419" cy="4131679"/>
          </a:xfrm>
          <a:prstGeom prst="rect">
            <a:avLst/>
          </a:prstGeom>
          <a:noFill/>
          <a:ln>
            <a:noFill/>
          </a:ln>
        </p:spPr>
      </p:pic>
      <p:pic>
        <p:nvPicPr>
          <p:cNvPr id="5" name="Picture 4" descr="Icon&#10;&#10;Description automatically generated">
            <a:extLst>
              <a:ext uri="{FF2B5EF4-FFF2-40B4-BE49-F238E27FC236}">
                <a16:creationId xmlns:a16="http://schemas.microsoft.com/office/drawing/2014/main" id="{D0805999-1501-4F7D-B86F-A550CE0E5D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3055" y="56907"/>
            <a:ext cx="2008621" cy="434194"/>
          </a:xfrm>
          <a:prstGeom prst="rect">
            <a:avLst/>
          </a:prstGeom>
        </p:spPr>
      </p:pic>
      <p:sp>
        <p:nvSpPr>
          <p:cNvPr id="6" name="TextBox 5">
            <a:extLst>
              <a:ext uri="{FF2B5EF4-FFF2-40B4-BE49-F238E27FC236}">
                <a16:creationId xmlns:a16="http://schemas.microsoft.com/office/drawing/2014/main" id="{76E0D9BB-E62B-4CF7-9DD4-F85B2C898212}"/>
              </a:ext>
            </a:extLst>
          </p:cNvPr>
          <p:cNvSpPr txBox="1"/>
          <p:nvPr/>
        </p:nvSpPr>
        <p:spPr>
          <a:xfrm>
            <a:off x="4128120" y="6627168"/>
            <a:ext cx="3935760" cy="230832"/>
          </a:xfrm>
          <a:prstGeom prst="rect">
            <a:avLst/>
          </a:prstGeom>
          <a:noFill/>
        </p:spPr>
        <p:txBody>
          <a:bodyPr wrap="square" rtlCol="0">
            <a:spAutoFit/>
          </a:bodyPr>
          <a:lstStyle/>
          <a:p>
            <a:pPr algn="ctr"/>
            <a:r>
              <a:rPr lang="en-US" sz="900" dirty="0">
                <a:solidFill>
                  <a:prstClr val="black"/>
                </a:solidFill>
              </a:rPr>
              <a:t>© 2012-2020 Innodatatics Inc. All Rights Reserved.</a:t>
            </a:r>
          </a:p>
        </p:txBody>
      </p:sp>
      <p:sp>
        <p:nvSpPr>
          <p:cNvPr id="7" name="Google Shape;130;p24">
            <a:extLst>
              <a:ext uri="{FF2B5EF4-FFF2-40B4-BE49-F238E27FC236}">
                <a16:creationId xmlns:a16="http://schemas.microsoft.com/office/drawing/2014/main" id="{9116AFC5-E727-444A-9131-87894B3146E7}"/>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SCOPE AND ASSUMPTIONS</a:t>
            </a:r>
          </a:p>
        </p:txBody>
      </p:sp>
    </p:spTree>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259"/>
        <p:cNvGrpSpPr/>
        <p:nvPr/>
      </p:nvGrpSpPr>
      <p:grpSpPr>
        <a:xfrm>
          <a:off x="0" y="0"/>
          <a:ext cx="0" cy="0"/>
          <a:chOff x="0" y="0"/>
          <a:chExt cx="0" cy="0"/>
        </a:xfrm>
      </p:grpSpPr>
      <p:sp>
        <p:nvSpPr>
          <p:cNvPr id="261" name="Google Shape;261;p5"/>
          <p:cNvSpPr/>
          <p:nvPr/>
        </p:nvSpPr>
        <p:spPr>
          <a:xfrm>
            <a:off x="1365894" y="2870252"/>
            <a:ext cx="3838791" cy="1961840"/>
          </a:xfrm>
          <a:custGeom>
            <a:avLst/>
            <a:gdLst/>
            <a:ahLst/>
            <a:cxnLst/>
            <a:rect l="l" t="t" r="r" b="b"/>
            <a:pathLst>
              <a:path w="5383" h="2753" extrusionOk="0">
                <a:moveTo>
                  <a:pt x="2752" y="1377"/>
                </a:moveTo>
                <a:lnTo>
                  <a:pt x="2752" y="1377"/>
                </a:lnTo>
                <a:cubicBezTo>
                  <a:pt x="2752" y="1011"/>
                  <a:pt x="2607" y="662"/>
                  <a:pt x="2349" y="404"/>
                </a:cubicBezTo>
                <a:lnTo>
                  <a:pt x="2349" y="404"/>
                </a:lnTo>
                <a:cubicBezTo>
                  <a:pt x="2091" y="146"/>
                  <a:pt x="1741" y="0"/>
                  <a:pt x="1376" y="0"/>
                </a:cubicBezTo>
                <a:lnTo>
                  <a:pt x="1376" y="0"/>
                </a:lnTo>
                <a:cubicBezTo>
                  <a:pt x="1011" y="0"/>
                  <a:pt x="661" y="146"/>
                  <a:pt x="403" y="404"/>
                </a:cubicBezTo>
                <a:lnTo>
                  <a:pt x="403" y="404"/>
                </a:lnTo>
                <a:cubicBezTo>
                  <a:pt x="160" y="647"/>
                  <a:pt x="17" y="972"/>
                  <a:pt x="1" y="1314"/>
                </a:cubicBezTo>
                <a:lnTo>
                  <a:pt x="1" y="1314"/>
                </a:lnTo>
                <a:cubicBezTo>
                  <a:pt x="0" y="1348"/>
                  <a:pt x="28" y="1377"/>
                  <a:pt x="62" y="1377"/>
                </a:cubicBezTo>
                <a:lnTo>
                  <a:pt x="62" y="1377"/>
                </a:lnTo>
                <a:cubicBezTo>
                  <a:pt x="97" y="1377"/>
                  <a:pt x="124" y="1348"/>
                  <a:pt x="126" y="1314"/>
                </a:cubicBezTo>
                <a:lnTo>
                  <a:pt x="126" y="1314"/>
                </a:lnTo>
                <a:cubicBezTo>
                  <a:pt x="141" y="1005"/>
                  <a:pt x="271" y="711"/>
                  <a:pt x="491" y="491"/>
                </a:cubicBezTo>
                <a:lnTo>
                  <a:pt x="491" y="491"/>
                </a:lnTo>
                <a:cubicBezTo>
                  <a:pt x="726" y="257"/>
                  <a:pt x="1044" y="125"/>
                  <a:pt x="1376" y="125"/>
                </a:cubicBezTo>
                <a:lnTo>
                  <a:pt x="1376" y="125"/>
                </a:lnTo>
                <a:cubicBezTo>
                  <a:pt x="1708" y="125"/>
                  <a:pt x="2026" y="257"/>
                  <a:pt x="2261" y="491"/>
                </a:cubicBezTo>
                <a:lnTo>
                  <a:pt x="2261" y="491"/>
                </a:lnTo>
                <a:cubicBezTo>
                  <a:pt x="2496" y="726"/>
                  <a:pt x="2628" y="1044"/>
                  <a:pt x="2628" y="1377"/>
                </a:cubicBezTo>
                <a:lnTo>
                  <a:pt x="2630" y="1377"/>
                </a:lnTo>
                <a:lnTo>
                  <a:pt x="2630" y="1377"/>
                </a:lnTo>
                <a:cubicBezTo>
                  <a:pt x="2630" y="1741"/>
                  <a:pt x="2775" y="2091"/>
                  <a:pt x="3033" y="2349"/>
                </a:cubicBezTo>
                <a:lnTo>
                  <a:pt x="3033" y="2349"/>
                </a:lnTo>
                <a:cubicBezTo>
                  <a:pt x="3291" y="2607"/>
                  <a:pt x="3641" y="2752"/>
                  <a:pt x="4006" y="2752"/>
                </a:cubicBezTo>
                <a:lnTo>
                  <a:pt x="4006" y="2752"/>
                </a:lnTo>
                <a:cubicBezTo>
                  <a:pt x="4371" y="2752"/>
                  <a:pt x="4721" y="2607"/>
                  <a:pt x="4979" y="2349"/>
                </a:cubicBezTo>
                <a:lnTo>
                  <a:pt x="4979" y="2349"/>
                </a:lnTo>
                <a:cubicBezTo>
                  <a:pt x="5237" y="2091"/>
                  <a:pt x="5382" y="1741"/>
                  <a:pt x="5382" y="1377"/>
                </a:cubicBezTo>
                <a:lnTo>
                  <a:pt x="5258" y="1377"/>
                </a:lnTo>
                <a:lnTo>
                  <a:pt x="5258" y="1377"/>
                </a:lnTo>
                <a:cubicBezTo>
                  <a:pt x="5258" y="1708"/>
                  <a:pt x="5126" y="2027"/>
                  <a:pt x="4891" y="2261"/>
                </a:cubicBezTo>
                <a:lnTo>
                  <a:pt x="4891" y="2261"/>
                </a:lnTo>
                <a:cubicBezTo>
                  <a:pt x="4656" y="2496"/>
                  <a:pt x="4338" y="2628"/>
                  <a:pt x="4006" y="2628"/>
                </a:cubicBezTo>
                <a:lnTo>
                  <a:pt x="4006" y="2628"/>
                </a:lnTo>
                <a:cubicBezTo>
                  <a:pt x="3674" y="2628"/>
                  <a:pt x="3356" y="2496"/>
                  <a:pt x="3121" y="2261"/>
                </a:cubicBezTo>
                <a:lnTo>
                  <a:pt x="3121" y="2261"/>
                </a:lnTo>
                <a:cubicBezTo>
                  <a:pt x="2886" y="2027"/>
                  <a:pt x="2754" y="1708"/>
                  <a:pt x="2754" y="1377"/>
                </a:cubicBezTo>
                <a:lnTo>
                  <a:pt x="2752" y="1377"/>
                </a:lnTo>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65"/>
              <a:buFont typeface="Arial"/>
              <a:buNone/>
            </a:pPr>
            <a:endParaRPr sz="3265" b="0" i="0" u="none" strike="noStrike" cap="none">
              <a:solidFill>
                <a:schemeClr val="dk1"/>
              </a:solidFill>
              <a:latin typeface="Lato Light"/>
              <a:ea typeface="Lato Light"/>
              <a:cs typeface="Lato Light"/>
              <a:sym typeface="Lato Light"/>
            </a:endParaRPr>
          </a:p>
        </p:txBody>
      </p:sp>
      <p:sp>
        <p:nvSpPr>
          <p:cNvPr id="262" name="Google Shape;262;p5"/>
          <p:cNvSpPr/>
          <p:nvPr/>
        </p:nvSpPr>
        <p:spPr>
          <a:xfrm>
            <a:off x="5116651" y="2870252"/>
            <a:ext cx="3835648" cy="1961840"/>
          </a:xfrm>
          <a:custGeom>
            <a:avLst/>
            <a:gdLst/>
            <a:ahLst/>
            <a:cxnLst/>
            <a:rect l="l" t="t" r="r" b="b"/>
            <a:pathLst>
              <a:path w="5381" h="2753" extrusionOk="0">
                <a:moveTo>
                  <a:pt x="2750" y="1377"/>
                </a:moveTo>
                <a:lnTo>
                  <a:pt x="2750" y="1377"/>
                </a:lnTo>
                <a:cubicBezTo>
                  <a:pt x="2750" y="1011"/>
                  <a:pt x="2606" y="662"/>
                  <a:pt x="2347" y="404"/>
                </a:cubicBezTo>
                <a:lnTo>
                  <a:pt x="2347" y="404"/>
                </a:lnTo>
                <a:cubicBezTo>
                  <a:pt x="2089" y="146"/>
                  <a:pt x="1740" y="0"/>
                  <a:pt x="1376" y="0"/>
                </a:cubicBezTo>
                <a:lnTo>
                  <a:pt x="1376" y="0"/>
                </a:lnTo>
                <a:cubicBezTo>
                  <a:pt x="1010" y="0"/>
                  <a:pt x="661" y="146"/>
                  <a:pt x="402" y="404"/>
                </a:cubicBezTo>
                <a:lnTo>
                  <a:pt x="402" y="404"/>
                </a:lnTo>
                <a:cubicBezTo>
                  <a:pt x="144" y="662"/>
                  <a:pt x="0" y="1011"/>
                  <a:pt x="0" y="1377"/>
                </a:cubicBezTo>
                <a:lnTo>
                  <a:pt x="124" y="1377"/>
                </a:lnTo>
                <a:lnTo>
                  <a:pt x="124" y="1377"/>
                </a:lnTo>
                <a:cubicBezTo>
                  <a:pt x="124" y="1044"/>
                  <a:pt x="256" y="726"/>
                  <a:pt x="491" y="491"/>
                </a:cubicBezTo>
                <a:lnTo>
                  <a:pt x="491" y="491"/>
                </a:lnTo>
                <a:cubicBezTo>
                  <a:pt x="725" y="257"/>
                  <a:pt x="1044" y="125"/>
                  <a:pt x="1376" y="125"/>
                </a:cubicBezTo>
                <a:lnTo>
                  <a:pt x="1376" y="125"/>
                </a:lnTo>
                <a:cubicBezTo>
                  <a:pt x="1707" y="125"/>
                  <a:pt x="2025" y="257"/>
                  <a:pt x="2260" y="491"/>
                </a:cubicBezTo>
                <a:lnTo>
                  <a:pt x="2260" y="491"/>
                </a:lnTo>
                <a:cubicBezTo>
                  <a:pt x="2494" y="726"/>
                  <a:pt x="2627" y="1044"/>
                  <a:pt x="2627" y="1377"/>
                </a:cubicBezTo>
                <a:lnTo>
                  <a:pt x="2628" y="1377"/>
                </a:lnTo>
                <a:lnTo>
                  <a:pt x="2628" y="1377"/>
                </a:lnTo>
                <a:cubicBezTo>
                  <a:pt x="2628" y="1741"/>
                  <a:pt x="2773" y="2091"/>
                  <a:pt x="3031" y="2349"/>
                </a:cubicBezTo>
                <a:lnTo>
                  <a:pt x="3031" y="2349"/>
                </a:lnTo>
                <a:cubicBezTo>
                  <a:pt x="3289" y="2607"/>
                  <a:pt x="3639" y="2752"/>
                  <a:pt x="4004" y="2752"/>
                </a:cubicBezTo>
                <a:lnTo>
                  <a:pt x="4004" y="2752"/>
                </a:lnTo>
                <a:cubicBezTo>
                  <a:pt x="4369" y="2752"/>
                  <a:pt x="4719" y="2607"/>
                  <a:pt x="4977" y="2349"/>
                </a:cubicBezTo>
                <a:lnTo>
                  <a:pt x="4977" y="2349"/>
                </a:lnTo>
                <a:cubicBezTo>
                  <a:pt x="5235" y="2091"/>
                  <a:pt x="5380" y="1741"/>
                  <a:pt x="5380" y="1377"/>
                </a:cubicBezTo>
                <a:lnTo>
                  <a:pt x="5256" y="1377"/>
                </a:lnTo>
                <a:lnTo>
                  <a:pt x="5256" y="1377"/>
                </a:lnTo>
                <a:cubicBezTo>
                  <a:pt x="5256" y="1708"/>
                  <a:pt x="5124" y="2027"/>
                  <a:pt x="4889" y="2261"/>
                </a:cubicBezTo>
                <a:lnTo>
                  <a:pt x="4889" y="2261"/>
                </a:lnTo>
                <a:cubicBezTo>
                  <a:pt x="4654" y="2496"/>
                  <a:pt x="4336" y="2628"/>
                  <a:pt x="4004" y="2628"/>
                </a:cubicBezTo>
                <a:lnTo>
                  <a:pt x="4004" y="2628"/>
                </a:lnTo>
                <a:cubicBezTo>
                  <a:pt x="3672" y="2628"/>
                  <a:pt x="3354" y="2496"/>
                  <a:pt x="3119" y="2261"/>
                </a:cubicBezTo>
                <a:lnTo>
                  <a:pt x="3119" y="2261"/>
                </a:lnTo>
                <a:cubicBezTo>
                  <a:pt x="2885" y="2027"/>
                  <a:pt x="2752" y="1708"/>
                  <a:pt x="2752" y="1377"/>
                </a:cubicBezTo>
                <a:lnTo>
                  <a:pt x="2750" y="1377"/>
                </a:lnTo>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65"/>
              <a:buFont typeface="Arial"/>
              <a:buNone/>
            </a:pPr>
            <a:endParaRPr sz="3265" b="0" i="0" u="none" strike="noStrike" cap="none">
              <a:solidFill>
                <a:schemeClr val="dk1"/>
              </a:solidFill>
              <a:latin typeface="Lato Light"/>
              <a:ea typeface="Lato Light"/>
              <a:cs typeface="Lato Light"/>
              <a:sym typeface="Lato Light"/>
            </a:endParaRPr>
          </a:p>
        </p:txBody>
      </p:sp>
      <p:sp>
        <p:nvSpPr>
          <p:cNvPr id="263" name="Google Shape;263;p5"/>
          <p:cNvSpPr/>
          <p:nvPr/>
        </p:nvSpPr>
        <p:spPr>
          <a:xfrm>
            <a:off x="8864267" y="2870252"/>
            <a:ext cx="1961840" cy="980920"/>
          </a:xfrm>
          <a:custGeom>
            <a:avLst/>
            <a:gdLst/>
            <a:ahLst/>
            <a:cxnLst/>
            <a:rect l="l" t="t" r="r" b="b"/>
            <a:pathLst>
              <a:path w="2753" h="1378" extrusionOk="0">
                <a:moveTo>
                  <a:pt x="2690" y="1377"/>
                </a:moveTo>
                <a:lnTo>
                  <a:pt x="2690" y="1377"/>
                </a:lnTo>
                <a:cubicBezTo>
                  <a:pt x="2724" y="1377"/>
                  <a:pt x="2752" y="1348"/>
                  <a:pt x="2751" y="1314"/>
                </a:cubicBezTo>
                <a:lnTo>
                  <a:pt x="2751" y="1314"/>
                </a:lnTo>
                <a:cubicBezTo>
                  <a:pt x="2735" y="972"/>
                  <a:pt x="2593" y="647"/>
                  <a:pt x="2349" y="404"/>
                </a:cubicBezTo>
                <a:lnTo>
                  <a:pt x="2349" y="404"/>
                </a:lnTo>
                <a:cubicBezTo>
                  <a:pt x="2091" y="146"/>
                  <a:pt x="1741" y="0"/>
                  <a:pt x="1376" y="0"/>
                </a:cubicBezTo>
                <a:lnTo>
                  <a:pt x="1376" y="0"/>
                </a:lnTo>
                <a:cubicBezTo>
                  <a:pt x="1011" y="0"/>
                  <a:pt x="661" y="146"/>
                  <a:pt x="403" y="404"/>
                </a:cubicBezTo>
                <a:lnTo>
                  <a:pt x="403" y="404"/>
                </a:lnTo>
                <a:cubicBezTo>
                  <a:pt x="145" y="662"/>
                  <a:pt x="0" y="1011"/>
                  <a:pt x="0" y="1377"/>
                </a:cubicBezTo>
                <a:lnTo>
                  <a:pt x="124" y="1377"/>
                </a:lnTo>
                <a:lnTo>
                  <a:pt x="124" y="1377"/>
                </a:lnTo>
                <a:cubicBezTo>
                  <a:pt x="124" y="1044"/>
                  <a:pt x="256" y="726"/>
                  <a:pt x="491" y="491"/>
                </a:cubicBezTo>
                <a:lnTo>
                  <a:pt x="491" y="491"/>
                </a:lnTo>
                <a:cubicBezTo>
                  <a:pt x="726" y="257"/>
                  <a:pt x="1044" y="125"/>
                  <a:pt x="1376" y="125"/>
                </a:cubicBezTo>
                <a:lnTo>
                  <a:pt x="1376" y="125"/>
                </a:lnTo>
                <a:cubicBezTo>
                  <a:pt x="1708" y="125"/>
                  <a:pt x="2026" y="257"/>
                  <a:pt x="2261" y="491"/>
                </a:cubicBezTo>
                <a:lnTo>
                  <a:pt x="2261" y="491"/>
                </a:lnTo>
                <a:cubicBezTo>
                  <a:pt x="2481" y="711"/>
                  <a:pt x="2611" y="1005"/>
                  <a:pt x="2626" y="1314"/>
                </a:cubicBezTo>
                <a:lnTo>
                  <a:pt x="2626" y="1314"/>
                </a:lnTo>
                <a:cubicBezTo>
                  <a:pt x="2628" y="1348"/>
                  <a:pt x="2656" y="1377"/>
                  <a:pt x="2690" y="1377"/>
                </a:cubicBezTo>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65"/>
              <a:buFont typeface="Arial"/>
              <a:buNone/>
            </a:pPr>
            <a:endParaRPr sz="3265" b="0" i="0" u="none" strike="noStrike" cap="none">
              <a:solidFill>
                <a:schemeClr val="dk1"/>
              </a:solidFill>
              <a:latin typeface="Lato Light"/>
              <a:ea typeface="Lato Light"/>
              <a:cs typeface="Lato Light"/>
              <a:sym typeface="Lato Light"/>
            </a:endParaRPr>
          </a:p>
        </p:txBody>
      </p:sp>
      <p:sp>
        <p:nvSpPr>
          <p:cNvPr id="264" name="Google Shape;264;p5"/>
          <p:cNvSpPr/>
          <p:nvPr/>
        </p:nvSpPr>
        <p:spPr>
          <a:xfrm>
            <a:off x="1673819" y="3150632"/>
            <a:ext cx="1415157" cy="1415157"/>
          </a:xfrm>
          <a:custGeom>
            <a:avLst/>
            <a:gdLst/>
            <a:ahLst/>
            <a:cxnLst/>
            <a:rect l="l" t="t" r="r" b="b"/>
            <a:pathLst>
              <a:path w="1313" h="1313" extrusionOk="0">
                <a:moveTo>
                  <a:pt x="1232" y="800"/>
                </a:moveTo>
                <a:lnTo>
                  <a:pt x="800" y="1233"/>
                </a:lnTo>
                <a:lnTo>
                  <a:pt x="800" y="1233"/>
                </a:lnTo>
                <a:cubicBezTo>
                  <a:pt x="721" y="1312"/>
                  <a:pt x="592" y="1312"/>
                  <a:pt x="512" y="1233"/>
                </a:cubicBezTo>
                <a:lnTo>
                  <a:pt x="80" y="800"/>
                </a:lnTo>
                <a:lnTo>
                  <a:pt x="80" y="800"/>
                </a:lnTo>
                <a:cubicBezTo>
                  <a:pt x="0" y="720"/>
                  <a:pt x="0" y="591"/>
                  <a:pt x="80" y="511"/>
                </a:cubicBezTo>
                <a:lnTo>
                  <a:pt x="512" y="79"/>
                </a:lnTo>
                <a:lnTo>
                  <a:pt x="512" y="79"/>
                </a:lnTo>
                <a:cubicBezTo>
                  <a:pt x="592" y="0"/>
                  <a:pt x="721" y="0"/>
                  <a:pt x="800" y="79"/>
                </a:cubicBezTo>
                <a:lnTo>
                  <a:pt x="1232" y="511"/>
                </a:lnTo>
                <a:lnTo>
                  <a:pt x="1232" y="511"/>
                </a:lnTo>
                <a:cubicBezTo>
                  <a:pt x="1312" y="591"/>
                  <a:pt x="1312" y="720"/>
                  <a:pt x="1232" y="80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65"/>
              <a:buFont typeface="Arial"/>
              <a:buNone/>
            </a:pPr>
            <a:endParaRPr sz="3265" b="0" i="0" u="none" strike="noStrike" cap="none">
              <a:solidFill>
                <a:schemeClr val="dk1"/>
              </a:solidFill>
              <a:latin typeface="Lato Light"/>
              <a:ea typeface="Lato Light"/>
              <a:cs typeface="Lato Light"/>
              <a:sym typeface="Lato Light"/>
            </a:endParaRPr>
          </a:p>
        </p:txBody>
      </p:sp>
      <p:sp>
        <p:nvSpPr>
          <p:cNvPr id="265" name="Google Shape;265;p5"/>
          <p:cNvSpPr/>
          <p:nvPr/>
        </p:nvSpPr>
        <p:spPr>
          <a:xfrm>
            <a:off x="3541339" y="3150632"/>
            <a:ext cx="1415157" cy="1415157"/>
          </a:xfrm>
          <a:custGeom>
            <a:avLst/>
            <a:gdLst/>
            <a:ahLst/>
            <a:cxnLst/>
            <a:rect l="l" t="t" r="r" b="b"/>
            <a:pathLst>
              <a:path w="1313" h="1313" extrusionOk="0">
                <a:moveTo>
                  <a:pt x="511" y="1232"/>
                </a:moveTo>
                <a:lnTo>
                  <a:pt x="79" y="799"/>
                </a:lnTo>
                <a:lnTo>
                  <a:pt x="79" y="799"/>
                </a:lnTo>
                <a:cubicBezTo>
                  <a:pt x="0" y="720"/>
                  <a:pt x="0" y="591"/>
                  <a:pt x="79" y="512"/>
                </a:cubicBezTo>
                <a:lnTo>
                  <a:pt x="511" y="80"/>
                </a:lnTo>
                <a:lnTo>
                  <a:pt x="511" y="80"/>
                </a:lnTo>
                <a:cubicBezTo>
                  <a:pt x="591" y="0"/>
                  <a:pt x="720" y="0"/>
                  <a:pt x="800" y="80"/>
                </a:cubicBezTo>
                <a:lnTo>
                  <a:pt x="1232" y="512"/>
                </a:lnTo>
                <a:lnTo>
                  <a:pt x="1232" y="512"/>
                </a:lnTo>
                <a:cubicBezTo>
                  <a:pt x="1312" y="591"/>
                  <a:pt x="1312" y="720"/>
                  <a:pt x="1232" y="799"/>
                </a:cubicBezTo>
                <a:lnTo>
                  <a:pt x="800" y="1232"/>
                </a:lnTo>
                <a:lnTo>
                  <a:pt x="800" y="1232"/>
                </a:lnTo>
                <a:cubicBezTo>
                  <a:pt x="720" y="1312"/>
                  <a:pt x="591" y="1312"/>
                  <a:pt x="511" y="123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65"/>
              <a:buFont typeface="Arial"/>
              <a:buNone/>
            </a:pPr>
            <a:endParaRPr sz="3265" b="0" i="0" u="none" strike="noStrike" cap="none">
              <a:solidFill>
                <a:schemeClr val="dk1"/>
              </a:solidFill>
              <a:latin typeface="Lato Light"/>
              <a:ea typeface="Lato Light"/>
              <a:cs typeface="Lato Light"/>
              <a:sym typeface="Lato Light"/>
            </a:endParaRPr>
          </a:p>
        </p:txBody>
      </p:sp>
      <p:sp>
        <p:nvSpPr>
          <p:cNvPr id="266" name="Google Shape;266;p5"/>
          <p:cNvSpPr/>
          <p:nvPr/>
        </p:nvSpPr>
        <p:spPr>
          <a:xfrm>
            <a:off x="5408859" y="3150632"/>
            <a:ext cx="1415157" cy="1415157"/>
          </a:xfrm>
          <a:custGeom>
            <a:avLst/>
            <a:gdLst/>
            <a:ahLst/>
            <a:cxnLst/>
            <a:rect l="l" t="t" r="r" b="b"/>
            <a:pathLst>
              <a:path w="1312" h="1313" extrusionOk="0">
                <a:moveTo>
                  <a:pt x="1232" y="800"/>
                </a:moveTo>
                <a:lnTo>
                  <a:pt x="799" y="1233"/>
                </a:lnTo>
                <a:lnTo>
                  <a:pt x="799" y="1233"/>
                </a:lnTo>
                <a:cubicBezTo>
                  <a:pt x="720" y="1312"/>
                  <a:pt x="592" y="1312"/>
                  <a:pt x="512" y="1233"/>
                </a:cubicBezTo>
                <a:lnTo>
                  <a:pt x="79" y="800"/>
                </a:lnTo>
                <a:lnTo>
                  <a:pt x="79" y="800"/>
                </a:lnTo>
                <a:cubicBezTo>
                  <a:pt x="0" y="720"/>
                  <a:pt x="0" y="591"/>
                  <a:pt x="79" y="511"/>
                </a:cubicBezTo>
                <a:lnTo>
                  <a:pt x="512" y="79"/>
                </a:lnTo>
                <a:lnTo>
                  <a:pt x="512" y="79"/>
                </a:lnTo>
                <a:cubicBezTo>
                  <a:pt x="592" y="0"/>
                  <a:pt x="720" y="0"/>
                  <a:pt x="799" y="79"/>
                </a:cubicBezTo>
                <a:lnTo>
                  <a:pt x="1232" y="511"/>
                </a:lnTo>
                <a:lnTo>
                  <a:pt x="1232" y="511"/>
                </a:lnTo>
                <a:cubicBezTo>
                  <a:pt x="1311" y="591"/>
                  <a:pt x="1311" y="720"/>
                  <a:pt x="1232" y="800"/>
                </a:cubicBezTo>
              </a:path>
            </a:pathLst>
          </a:custGeom>
          <a:solidFill>
            <a:srgbClr val="6411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65"/>
              <a:buFont typeface="Arial"/>
              <a:buNone/>
            </a:pPr>
            <a:endParaRPr sz="3265" b="0" i="0" u="none" strike="noStrike" cap="none">
              <a:solidFill>
                <a:schemeClr val="dk1"/>
              </a:solidFill>
              <a:latin typeface="Lato Light"/>
              <a:ea typeface="Lato Light"/>
              <a:cs typeface="Lato Light"/>
              <a:sym typeface="Lato Light"/>
            </a:endParaRPr>
          </a:p>
        </p:txBody>
      </p:sp>
      <p:sp>
        <p:nvSpPr>
          <p:cNvPr id="267" name="Google Shape;267;p5"/>
          <p:cNvSpPr/>
          <p:nvPr/>
        </p:nvSpPr>
        <p:spPr>
          <a:xfrm>
            <a:off x="7276380" y="3150632"/>
            <a:ext cx="1415157" cy="1415157"/>
          </a:xfrm>
          <a:custGeom>
            <a:avLst/>
            <a:gdLst/>
            <a:ahLst/>
            <a:cxnLst/>
            <a:rect l="l" t="t" r="r" b="b"/>
            <a:pathLst>
              <a:path w="1313" h="1313" extrusionOk="0">
                <a:moveTo>
                  <a:pt x="512" y="1232"/>
                </a:moveTo>
                <a:lnTo>
                  <a:pt x="79" y="799"/>
                </a:lnTo>
                <a:lnTo>
                  <a:pt x="79" y="799"/>
                </a:lnTo>
                <a:cubicBezTo>
                  <a:pt x="0" y="720"/>
                  <a:pt x="0" y="591"/>
                  <a:pt x="79" y="512"/>
                </a:cubicBezTo>
                <a:lnTo>
                  <a:pt x="512" y="80"/>
                </a:lnTo>
                <a:lnTo>
                  <a:pt x="512" y="80"/>
                </a:lnTo>
                <a:cubicBezTo>
                  <a:pt x="591" y="0"/>
                  <a:pt x="720" y="0"/>
                  <a:pt x="800" y="80"/>
                </a:cubicBezTo>
                <a:lnTo>
                  <a:pt x="1232" y="512"/>
                </a:lnTo>
                <a:lnTo>
                  <a:pt x="1232" y="512"/>
                </a:lnTo>
                <a:cubicBezTo>
                  <a:pt x="1312" y="591"/>
                  <a:pt x="1312" y="720"/>
                  <a:pt x="1232" y="799"/>
                </a:cubicBezTo>
                <a:lnTo>
                  <a:pt x="800" y="1232"/>
                </a:lnTo>
                <a:lnTo>
                  <a:pt x="800" y="1232"/>
                </a:lnTo>
                <a:cubicBezTo>
                  <a:pt x="720" y="1312"/>
                  <a:pt x="591" y="1312"/>
                  <a:pt x="512" y="1232"/>
                </a:cubicBezTo>
              </a:path>
            </a:pathLst>
          </a:custGeom>
          <a:solidFill>
            <a:srgbClr val="5B0E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65"/>
              <a:buFont typeface="Arial"/>
              <a:buNone/>
            </a:pPr>
            <a:endParaRPr sz="3265" b="0" i="0" u="none" strike="noStrike" cap="none">
              <a:solidFill>
                <a:schemeClr val="dk1"/>
              </a:solidFill>
              <a:latin typeface="Lato Light"/>
              <a:ea typeface="Lato Light"/>
              <a:cs typeface="Lato Light"/>
              <a:sym typeface="Lato Light"/>
            </a:endParaRPr>
          </a:p>
        </p:txBody>
      </p:sp>
      <p:sp>
        <p:nvSpPr>
          <p:cNvPr id="268" name="Google Shape;268;p5"/>
          <p:cNvSpPr/>
          <p:nvPr/>
        </p:nvSpPr>
        <p:spPr>
          <a:xfrm>
            <a:off x="9143900" y="3150632"/>
            <a:ext cx="1415157" cy="1415157"/>
          </a:xfrm>
          <a:custGeom>
            <a:avLst/>
            <a:gdLst/>
            <a:ahLst/>
            <a:cxnLst/>
            <a:rect l="l" t="t" r="r" b="b"/>
            <a:pathLst>
              <a:path w="1313" h="1313" extrusionOk="0">
                <a:moveTo>
                  <a:pt x="1233" y="800"/>
                </a:moveTo>
                <a:lnTo>
                  <a:pt x="801" y="1233"/>
                </a:lnTo>
                <a:lnTo>
                  <a:pt x="801" y="1233"/>
                </a:lnTo>
                <a:cubicBezTo>
                  <a:pt x="720" y="1312"/>
                  <a:pt x="592" y="1312"/>
                  <a:pt x="512" y="1233"/>
                </a:cubicBezTo>
                <a:lnTo>
                  <a:pt x="80" y="800"/>
                </a:lnTo>
                <a:lnTo>
                  <a:pt x="80" y="800"/>
                </a:lnTo>
                <a:cubicBezTo>
                  <a:pt x="0" y="720"/>
                  <a:pt x="0" y="591"/>
                  <a:pt x="80" y="511"/>
                </a:cubicBezTo>
                <a:lnTo>
                  <a:pt x="512" y="79"/>
                </a:lnTo>
                <a:lnTo>
                  <a:pt x="512" y="79"/>
                </a:lnTo>
                <a:cubicBezTo>
                  <a:pt x="592" y="0"/>
                  <a:pt x="720" y="0"/>
                  <a:pt x="801" y="79"/>
                </a:cubicBezTo>
                <a:lnTo>
                  <a:pt x="1233" y="511"/>
                </a:lnTo>
                <a:lnTo>
                  <a:pt x="1233" y="511"/>
                </a:lnTo>
                <a:cubicBezTo>
                  <a:pt x="1312" y="591"/>
                  <a:pt x="1312" y="720"/>
                  <a:pt x="1233" y="800"/>
                </a:cubicBezTo>
              </a:path>
            </a:pathLst>
          </a:custGeom>
          <a:solidFill>
            <a:srgbClr val="3249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65"/>
              <a:buFont typeface="Arial"/>
              <a:buNone/>
            </a:pPr>
            <a:endParaRPr sz="3265" b="0" i="0" u="none" strike="noStrike" cap="none">
              <a:solidFill>
                <a:schemeClr val="dk1"/>
              </a:solidFill>
              <a:latin typeface="Lato Light"/>
              <a:ea typeface="Lato Light"/>
              <a:cs typeface="Lato Light"/>
              <a:sym typeface="Lato Light"/>
            </a:endParaRPr>
          </a:p>
        </p:txBody>
      </p:sp>
      <p:sp>
        <p:nvSpPr>
          <p:cNvPr id="269" name="Google Shape;269;p5"/>
          <p:cNvSpPr txBox="1"/>
          <p:nvPr/>
        </p:nvSpPr>
        <p:spPr>
          <a:xfrm>
            <a:off x="1913457" y="3620339"/>
            <a:ext cx="939681" cy="46166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Poppins"/>
                <a:ea typeface="Poppins"/>
                <a:cs typeface="Poppins"/>
                <a:sym typeface="Poppins"/>
              </a:rPr>
              <a:t>19/10</a:t>
            </a:r>
            <a:endParaRPr sz="1400" b="0" i="0" u="none" strike="noStrike" cap="none">
              <a:solidFill>
                <a:srgbClr val="000000"/>
              </a:solidFill>
              <a:latin typeface="Arial"/>
              <a:ea typeface="Arial"/>
              <a:cs typeface="Arial"/>
              <a:sym typeface="Arial"/>
            </a:endParaRPr>
          </a:p>
        </p:txBody>
      </p:sp>
      <p:sp>
        <p:nvSpPr>
          <p:cNvPr id="270" name="Google Shape;270;p5"/>
          <p:cNvSpPr txBox="1"/>
          <p:nvPr/>
        </p:nvSpPr>
        <p:spPr>
          <a:xfrm>
            <a:off x="3779078" y="3620339"/>
            <a:ext cx="939681" cy="46166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Poppins"/>
                <a:ea typeface="Poppins"/>
                <a:cs typeface="Poppins"/>
                <a:sym typeface="Poppins"/>
              </a:rPr>
              <a:t>31/10</a:t>
            </a:r>
            <a:endParaRPr sz="1400" b="0" i="0" u="none" strike="noStrike" cap="none">
              <a:solidFill>
                <a:srgbClr val="000000"/>
              </a:solidFill>
              <a:latin typeface="Arial"/>
              <a:ea typeface="Arial"/>
              <a:cs typeface="Arial"/>
              <a:sym typeface="Arial"/>
            </a:endParaRPr>
          </a:p>
        </p:txBody>
      </p:sp>
      <p:sp>
        <p:nvSpPr>
          <p:cNvPr id="271" name="Google Shape;271;p5"/>
          <p:cNvSpPr txBox="1"/>
          <p:nvPr/>
        </p:nvSpPr>
        <p:spPr>
          <a:xfrm>
            <a:off x="5646598" y="3620339"/>
            <a:ext cx="939681" cy="46166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Poppins"/>
                <a:ea typeface="Poppins"/>
                <a:cs typeface="Poppins"/>
                <a:sym typeface="Poppins"/>
              </a:rPr>
              <a:t>11/11</a:t>
            </a:r>
            <a:endParaRPr sz="1400" b="0" i="0" u="none" strike="noStrike" cap="none">
              <a:solidFill>
                <a:srgbClr val="000000"/>
              </a:solidFill>
              <a:latin typeface="Arial"/>
              <a:ea typeface="Arial"/>
              <a:cs typeface="Arial"/>
              <a:sym typeface="Arial"/>
            </a:endParaRPr>
          </a:p>
        </p:txBody>
      </p:sp>
      <p:sp>
        <p:nvSpPr>
          <p:cNvPr id="272" name="Google Shape;272;p5"/>
          <p:cNvSpPr txBox="1"/>
          <p:nvPr/>
        </p:nvSpPr>
        <p:spPr>
          <a:xfrm>
            <a:off x="7514118" y="3620339"/>
            <a:ext cx="939681" cy="46166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Poppins"/>
                <a:ea typeface="Poppins"/>
                <a:cs typeface="Poppins"/>
                <a:sym typeface="Poppins"/>
              </a:rPr>
              <a:t>20/11</a:t>
            </a:r>
            <a:endParaRPr sz="1400" b="0" i="0" u="none" strike="noStrike" cap="none">
              <a:solidFill>
                <a:srgbClr val="000000"/>
              </a:solidFill>
              <a:latin typeface="Arial"/>
              <a:ea typeface="Arial"/>
              <a:cs typeface="Arial"/>
              <a:sym typeface="Arial"/>
            </a:endParaRPr>
          </a:p>
        </p:txBody>
      </p:sp>
      <p:sp>
        <p:nvSpPr>
          <p:cNvPr id="273" name="Google Shape;273;p5"/>
          <p:cNvSpPr txBox="1"/>
          <p:nvPr/>
        </p:nvSpPr>
        <p:spPr>
          <a:xfrm>
            <a:off x="9381638" y="3620339"/>
            <a:ext cx="939681" cy="46166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Poppins"/>
                <a:ea typeface="Poppins"/>
                <a:cs typeface="Poppins"/>
                <a:sym typeface="Poppins"/>
              </a:rPr>
              <a:t>30/11</a:t>
            </a:r>
            <a:endParaRPr sz="1400" b="0" i="0" u="none" strike="noStrike" cap="none">
              <a:solidFill>
                <a:srgbClr val="000000"/>
              </a:solidFill>
              <a:latin typeface="Arial"/>
              <a:ea typeface="Arial"/>
              <a:cs typeface="Arial"/>
              <a:sym typeface="Arial"/>
            </a:endParaRPr>
          </a:p>
        </p:txBody>
      </p:sp>
      <p:sp>
        <p:nvSpPr>
          <p:cNvPr id="274" name="Google Shape;274;p5"/>
          <p:cNvSpPr txBox="1"/>
          <p:nvPr/>
        </p:nvSpPr>
        <p:spPr>
          <a:xfrm>
            <a:off x="1365894" y="5345974"/>
            <a:ext cx="2255457" cy="752707"/>
          </a:xfrm>
          <a:prstGeom prst="rect">
            <a:avLst/>
          </a:prstGeom>
          <a:noFill/>
          <a:ln>
            <a:noFill/>
          </a:ln>
        </p:spPr>
        <p:txBody>
          <a:bodyPr spcFirstLastPara="1" wrap="square" lIns="45700" tIns="22850" rIns="45700" bIns="22850" anchor="t" anchorCtr="0">
            <a:spAutoFit/>
          </a:bodyPr>
          <a:lstStyle/>
          <a:p>
            <a:pPr marL="171450" marR="0" lvl="0" indent="-171450" algn="l" rtl="0">
              <a:lnSpc>
                <a:spcPct val="145833"/>
              </a:lnSpc>
              <a:spcBef>
                <a:spcPts val="0"/>
              </a:spcBef>
              <a:spcAft>
                <a:spcPts val="0"/>
              </a:spcAft>
              <a:buClr>
                <a:schemeClr val="dk1"/>
              </a:buClr>
              <a:buSzPts val="1200"/>
              <a:buFont typeface="Arial"/>
              <a:buChar char="•"/>
            </a:pPr>
            <a:r>
              <a:rPr lang="en-US" sz="1200" b="0" i="0" u="none" strike="noStrike" cap="none">
                <a:solidFill>
                  <a:schemeClr val="dk1"/>
                </a:solidFill>
                <a:latin typeface="Lato Light"/>
                <a:ea typeface="Lato Light"/>
                <a:cs typeface="Lato Light"/>
                <a:sym typeface="Lato Light"/>
              </a:rPr>
              <a:t>Data readable in python</a:t>
            </a:r>
            <a:endParaRPr sz="1400" b="0" i="0" u="none" strike="noStrike" cap="none">
              <a:solidFill>
                <a:srgbClr val="000000"/>
              </a:solidFill>
              <a:latin typeface="Arial"/>
              <a:ea typeface="Arial"/>
              <a:cs typeface="Arial"/>
              <a:sym typeface="Arial"/>
            </a:endParaRPr>
          </a:p>
          <a:p>
            <a:pPr marL="171450" marR="0" lvl="0" indent="-171450" algn="l" rtl="0">
              <a:lnSpc>
                <a:spcPct val="145833"/>
              </a:lnSpc>
              <a:spcBef>
                <a:spcPts val="240"/>
              </a:spcBef>
              <a:spcAft>
                <a:spcPts val="0"/>
              </a:spcAft>
              <a:buClr>
                <a:schemeClr val="dk1"/>
              </a:buClr>
              <a:buSzPts val="1200"/>
              <a:buFont typeface="Arial"/>
              <a:buChar char="•"/>
            </a:pPr>
            <a:r>
              <a:rPr lang="en-US" sz="1200" b="0" i="0" u="none" strike="noStrike" cap="none">
                <a:solidFill>
                  <a:schemeClr val="dk1"/>
                </a:solidFill>
                <a:latin typeface="Lato Light"/>
                <a:ea typeface="Lato Light"/>
                <a:cs typeface="Lato Light"/>
                <a:sym typeface="Lato Light"/>
              </a:rPr>
              <a:t>Data in data frame and .csv format</a:t>
            </a:r>
            <a:endParaRPr sz="1400" b="0" i="0" u="none" strike="noStrike" cap="none">
              <a:solidFill>
                <a:srgbClr val="000000"/>
              </a:solidFill>
              <a:latin typeface="Arial"/>
              <a:ea typeface="Arial"/>
              <a:cs typeface="Arial"/>
              <a:sym typeface="Arial"/>
            </a:endParaRPr>
          </a:p>
        </p:txBody>
      </p:sp>
      <p:sp>
        <p:nvSpPr>
          <p:cNvPr id="275" name="Google Shape;275;p5"/>
          <p:cNvSpPr txBox="1"/>
          <p:nvPr/>
        </p:nvSpPr>
        <p:spPr>
          <a:xfrm>
            <a:off x="1442426" y="4971909"/>
            <a:ext cx="1877950" cy="338554"/>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2"/>
                </a:solidFill>
                <a:latin typeface="Poppins"/>
                <a:ea typeface="Poppins"/>
                <a:cs typeface="Poppins"/>
                <a:sym typeface="Poppins"/>
              </a:rPr>
              <a:t>READING INFLUXDB</a:t>
            </a:r>
            <a:endParaRPr sz="1400" b="0" i="0" u="none" strike="noStrike" cap="none">
              <a:solidFill>
                <a:srgbClr val="000000"/>
              </a:solidFill>
              <a:latin typeface="Arial"/>
              <a:ea typeface="Arial"/>
              <a:cs typeface="Arial"/>
              <a:sym typeface="Arial"/>
            </a:endParaRPr>
          </a:p>
        </p:txBody>
      </p:sp>
      <p:sp>
        <p:nvSpPr>
          <p:cNvPr id="276" name="Google Shape;276;p5"/>
          <p:cNvSpPr txBox="1"/>
          <p:nvPr/>
        </p:nvSpPr>
        <p:spPr>
          <a:xfrm>
            <a:off x="3100752" y="1988178"/>
            <a:ext cx="2296332" cy="1057405"/>
          </a:xfrm>
          <a:prstGeom prst="rect">
            <a:avLst/>
          </a:prstGeom>
          <a:noFill/>
          <a:ln>
            <a:noFill/>
          </a:ln>
        </p:spPr>
        <p:txBody>
          <a:bodyPr spcFirstLastPara="1" wrap="square" lIns="45700" tIns="22850" rIns="45700" bIns="22850" anchor="t" anchorCtr="0">
            <a:spAutoFit/>
          </a:bodyPr>
          <a:lstStyle/>
          <a:p>
            <a:pPr marL="171450" marR="0" lvl="0" indent="-171450" algn="l" rtl="0">
              <a:lnSpc>
                <a:spcPct val="145833"/>
              </a:lnSpc>
              <a:spcBef>
                <a:spcPts val="0"/>
              </a:spcBef>
              <a:spcAft>
                <a:spcPts val="0"/>
              </a:spcAft>
              <a:buClr>
                <a:schemeClr val="dk1"/>
              </a:buClr>
              <a:buSzPts val="1200"/>
              <a:buFont typeface="Arial"/>
              <a:buChar char="•"/>
            </a:pPr>
            <a:r>
              <a:rPr lang="en-US" sz="1200" b="0" i="0" u="none" strike="noStrike" cap="none">
                <a:solidFill>
                  <a:schemeClr val="dk1"/>
                </a:solidFill>
                <a:latin typeface="Lato Light"/>
                <a:ea typeface="Lato Light"/>
                <a:cs typeface="Lato Light"/>
                <a:sym typeface="Lato Light"/>
              </a:rPr>
              <a:t>Data Cleaning </a:t>
            </a:r>
            <a:endParaRPr sz="1400" b="0" i="0" u="none" strike="noStrike" cap="none">
              <a:solidFill>
                <a:srgbClr val="000000"/>
              </a:solidFill>
              <a:latin typeface="Arial"/>
              <a:ea typeface="Arial"/>
              <a:cs typeface="Arial"/>
              <a:sym typeface="Arial"/>
            </a:endParaRPr>
          </a:p>
          <a:p>
            <a:pPr marL="171450" marR="0" lvl="0" indent="-171450" algn="l" rtl="0">
              <a:lnSpc>
                <a:spcPct val="145833"/>
              </a:lnSpc>
              <a:spcBef>
                <a:spcPts val="240"/>
              </a:spcBef>
              <a:spcAft>
                <a:spcPts val="0"/>
              </a:spcAft>
              <a:buClr>
                <a:schemeClr val="dk1"/>
              </a:buClr>
              <a:buSzPts val="1200"/>
              <a:buFont typeface="Arial"/>
              <a:buChar char="•"/>
            </a:pPr>
            <a:r>
              <a:rPr lang="en-US" sz="1200" b="0" i="0" u="none" strike="noStrike" cap="none">
                <a:solidFill>
                  <a:schemeClr val="dk1"/>
                </a:solidFill>
                <a:latin typeface="Lato Light"/>
                <a:ea typeface="Lato Light"/>
                <a:cs typeface="Lato Light"/>
                <a:sym typeface="Lato Light"/>
              </a:rPr>
              <a:t>Summary</a:t>
            </a:r>
            <a:endParaRPr sz="1400" b="0" i="0" u="none" strike="noStrike" cap="none">
              <a:solidFill>
                <a:srgbClr val="000000"/>
              </a:solidFill>
              <a:latin typeface="Arial"/>
              <a:ea typeface="Arial"/>
              <a:cs typeface="Arial"/>
              <a:sym typeface="Arial"/>
            </a:endParaRPr>
          </a:p>
          <a:p>
            <a:pPr marL="171450" marR="0" lvl="0" indent="-171450" algn="l" rtl="0">
              <a:lnSpc>
                <a:spcPct val="145833"/>
              </a:lnSpc>
              <a:spcBef>
                <a:spcPts val="240"/>
              </a:spcBef>
              <a:spcAft>
                <a:spcPts val="0"/>
              </a:spcAft>
              <a:buClr>
                <a:schemeClr val="dk1"/>
              </a:buClr>
              <a:buSzPts val="1200"/>
              <a:buFont typeface="Arial"/>
              <a:buChar char="•"/>
            </a:pPr>
            <a:r>
              <a:rPr lang="en-US" sz="1200" b="0" i="0" u="none" strike="noStrike" cap="none">
                <a:solidFill>
                  <a:schemeClr val="dk1"/>
                </a:solidFill>
                <a:latin typeface="Lato Light"/>
                <a:ea typeface="Lato Light"/>
                <a:cs typeface="Lato Light"/>
                <a:sym typeface="Lato Light"/>
              </a:rPr>
              <a:t>Transformation</a:t>
            </a:r>
            <a:endParaRPr sz="1400" b="0" i="0" u="none" strike="noStrike" cap="none">
              <a:solidFill>
                <a:srgbClr val="000000"/>
              </a:solidFill>
              <a:latin typeface="Arial"/>
              <a:ea typeface="Arial"/>
              <a:cs typeface="Arial"/>
              <a:sym typeface="Arial"/>
            </a:endParaRPr>
          </a:p>
          <a:p>
            <a:pPr marL="171450" marR="0" lvl="0" indent="-171450" algn="l" rtl="0">
              <a:lnSpc>
                <a:spcPct val="145833"/>
              </a:lnSpc>
              <a:spcBef>
                <a:spcPts val="240"/>
              </a:spcBef>
              <a:spcAft>
                <a:spcPts val="0"/>
              </a:spcAft>
              <a:buClr>
                <a:schemeClr val="dk1"/>
              </a:buClr>
              <a:buSzPts val="1200"/>
              <a:buFont typeface="Arial"/>
              <a:buChar char="•"/>
            </a:pPr>
            <a:r>
              <a:rPr lang="en-US" sz="1200" b="0" i="0" u="none" strike="noStrike" cap="none">
                <a:solidFill>
                  <a:schemeClr val="dk1"/>
                </a:solidFill>
                <a:latin typeface="Lato Light"/>
                <a:ea typeface="Lato Light"/>
                <a:cs typeface="Lato Light"/>
                <a:sym typeface="Lato Light"/>
              </a:rPr>
              <a:t>Feature Engineering</a:t>
            </a:r>
            <a:endParaRPr sz="1400" b="0" i="0" u="none" strike="noStrike" cap="none">
              <a:solidFill>
                <a:srgbClr val="000000"/>
              </a:solidFill>
              <a:latin typeface="Arial"/>
              <a:ea typeface="Arial"/>
              <a:cs typeface="Arial"/>
              <a:sym typeface="Arial"/>
            </a:endParaRPr>
          </a:p>
        </p:txBody>
      </p:sp>
      <p:sp>
        <p:nvSpPr>
          <p:cNvPr id="277" name="Google Shape;277;p5"/>
          <p:cNvSpPr txBox="1"/>
          <p:nvPr/>
        </p:nvSpPr>
        <p:spPr>
          <a:xfrm>
            <a:off x="3100752" y="1651046"/>
            <a:ext cx="2758191" cy="338554"/>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2"/>
                </a:solidFill>
                <a:latin typeface="Poppins"/>
                <a:ea typeface="Poppins"/>
                <a:cs typeface="Poppins"/>
                <a:sym typeface="Poppins"/>
              </a:rPr>
              <a:t>EDA &amp; FEATURE ENGINEERING</a:t>
            </a:r>
            <a:endParaRPr sz="1400" b="0" i="0" u="none" strike="noStrike" cap="none">
              <a:solidFill>
                <a:srgbClr val="000000"/>
              </a:solidFill>
              <a:latin typeface="Arial"/>
              <a:ea typeface="Arial"/>
              <a:cs typeface="Arial"/>
              <a:sym typeface="Arial"/>
            </a:endParaRPr>
          </a:p>
        </p:txBody>
      </p:sp>
      <p:sp>
        <p:nvSpPr>
          <p:cNvPr id="278" name="Google Shape;278;p5"/>
          <p:cNvSpPr txBox="1"/>
          <p:nvPr/>
        </p:nvSpPr>
        <p:spPr>
          <a:xfrm>
            <a:off x="5082886" y="5309041"/>
            <a:ext cx="2296332" cy="789640"/>
          </a:xfrm>
          <a:prstGeom prst="rect">
            <a:avLst/>
          </a:prstGeom>
          <a:noFill/>
          <a:ln>
            <a:noFill/>
          </a:ln>
        </p:spPr>
        <p:txBody>
          <a:bodyPr spcFirstLastPara="1" wrap="square" lIns="45700" tIns="22850" rIns="45700" bIns="22850" anchor="t" anchorCtr="0">
            <a:spAutoFit/>
          </a:bodyPr>
          <a:lstStyle/>
          <a:p>
            <a:pPr marL="171450" marR="0" lvl="0" indent="-171450" algn="l" rtl="0">
              <a:lnSpc>
                <a:spcPct val="145833"/>
              </a:lnSpc>
              <a:spcBef>
                <a:spcPts val="0"/>
              </a:spcBef>
              <a:spcAft>
                <a:spcPts val="0"/>
              </a:spcAft>
              <a:buClr>
                <a:schemeClr val="dk1"/>
              </a:buClr>
              <a:buSzPts val="1200"/>
              <a:buFont typeface="Arial"/>
              <a:buChar char="•"/>
            </a:pPr>
            <a:r>
              <a:rPr lang="en-US" sz="1200" b="0" i="0" u="none" strike="noStrike" cap="none">
                <a:solidFill>
                  <a:schemeClr val="dk1"/>
                </a:solidFill>
                <a:latin typeface="Lato Light"/>
                <a:ea typeface="Lato Light"/>
                <a:cs typeface="Lato Light"/>
                <a:sym typeface="Lato Light"/>
              </a:rPr>
              <a:t>Different algorithms</a:t>
            </a:r>
            <a:endParaRPr sz="1400" b="0" i="0" u="none" strike="noStrike" cap="none">
              <a:solidFill>
                <a:srgbClr val="000000"/>
              </a:solidFill>
              <a:latin typeface="Arial"/>
              <a:ea typeface="Arial"/>
              <a:cs typeface="Arial"/>
              <a:sym typeface="Arial"/>
            </a:endParaRPr>
          </a:p>
          <a:p>
            <a:pPr marL="171450" marR="0" lvl="0" indent="-171450" algn="l" rtl="0">
              <a:lnSpc>
                <a:spcPct val="145833"/>
              </a:lnSpc>
              <a:spcBef>
                <a:spcPts val="240"/>
              </a:spcBef>
              <a:spcAft>
                <a:spcPts val="0"/>
              </a:spcAft>
              <a:buClr>
                <a:schemeClr val="dk1"/>
              </a:buClr>
              <a:buSzPts val="1200"/>
              <a:buFont typeface="Arial"/>
              <a:buChar char="•"/>
            </a:pPr>
            <a:r>
              <a:rPr lang="en-US" sz="1200" b="0" i="0" u="none" strike="noStrike" cap="none">
                <a:solidFill>
                  <a:schemeClr val="dk1"/>
                </a:solidFill>
                <a:latin typeface="Lato Light"/>
                <a:ea typeface="Lato Light"/>
                <a:cs typeface="Lato Light"/>
                <a:sym typeface="Lato Light"/>
              </a:rPr>
              <a:t>Training &amp; testing</a:t>
            </a:r>
            <a:endParaRPr sz="1400" b="0" i="0" u="none" strike="noStrike" cap="none">
              <a:solidFill>
                <a:srgbClr val="000000"/>
              </a:solidFill>
              <a:latin typeface="Arial"/>
              <a:ea typeface="Arial"/>
              <a:cs typeface="Arial"/>
              <a:sym typeface="Arial"/>
            </a:endParaRPr>
          </a:p>
          <a:p>
            <a:pPr marL="171450" marR="0" lvl="0" indent="-171450" algn="l" rtl="0">
              <a:lnSpc>
                <a:spcPct val="145833"/>
              </a:lnSpc>
              <a:spcBef>
                <a:spcPts val="240"/>
              </a:spcBef>
              <a:spcAft>
                <a:spcPts val="0"/>
              </a:spcAft>
              <a:buClr>
                <a:schemeClr val="dk1"/>
              </a:buClr>
              <a:buSzPts val="1200"/>
              <a:buFont typeface="Arial"/>
              <a:buChar char="•"/>
            </a:pPr>
            <a:r>
              <a:rPr lang="en-US" sz="1200" b="0" i="0" u="none" strike="noStrike" cap="none">
                <a:solidFill>
                  <a:schemeClr val="dk1"/>
                </a:solidFill>
                <a:latin typeface="Lato Light"/>
                <a:ea typeface="Lato Light"/>
                <a:cs typeface="Lato Light"/>
                <a:sym typeface="Lato Light"/>
              </a:rPr>
              <a:t>Model accuracy</a:t>
            </a:r>
            <a:endParaRPr sz="1400" b="0" i="0" u="none" strike="noStrike" cap="none">
              <a:solidFill>
                <a:srgbClr val="000000"/>
              </a:solidFill>
              <a:latin typeface="Arial"/>
              <a:ea typeface="Arial"/>
              <a:cs typeface="Arial"/>
              <a:sym typeface="Arial"/>
            </a:endParaRPr>
          </a:p>
        </p:txBody>
      </p:sp>
      <p:sp>
        <p:nvSpPr>
          <p:cNvPr id="279" name="Google Shape;279;p5"/>
          <p:cNvSpPr txBox="1"/>
          <p:nvPr/>
        </p:nvSpPr>
        <p:spPr>
          <a:xfrm>
            <a:off x="5126090" y="4971909"/>
            <a:ext cx="1939826" cy="338554"/>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2"/>
                </a:solidFill>
                <a:latin typeface="Poppins"/>
                <a:ea typeface="Poppins"/>
                <a:cs typeface="Poppins"/>
                <a:sym typeface="Poppins"/>
              </a:rPr>
              <a:t>MACHINE LEARNING</a:t>
            </a:r>
            <a:endParaRPr sz="1400" b="0" i="0" u="none" strike="noStrike" cap="none">
              <a:solidFill>
                <a:srgbClr val="000000"/>
              </a:solidFill>
              <a:latin typeface="Arial"/>
              <a:ea typeface="Arial"/>
              <a:cs typeface="Arial"/>
              <a:sym typeface="Arial"/>
            </a:endParaRPr>
          </a:p>
        </p:txBody>
      </p:sp>
      <p:sp>
        <p:nvSpPr>
          <p:cNvPr id="280" name="Google Shape;280;p5"/>
          <p:cNvSpPr txBox="1"/>
          <p:nvPr/>
        </p:nvSpPr>
        <p:spPr>
          <a:xfrm>
            <a:off x="7131942" y="1979148"/>
            <a:ext cx="2296332" cy="789640"/>
          </a:xfrm>
          <a:prstGeom prst="rect">
            <a:avLst/>
          </a:prstGeom>
          <a:noFill/>
          <a:ln>
            <a:noFill/>
          </a:ln>
        </p:spPr>
        <p:txBody>
          <a:bodyPr spcFirstLastPara="1" wrap="square" lIns="45700" tIns="22850" rIns="45700" bIns="22850" anchor="t" anchorCtr="0">
            <a:spAutoFit/>
          </a:bodyPr>
          <a:lstStyle/>
          <a:p>
            <a:pPr marL="171450" marR="0" lvl="0" indent="-171450" algn="l" rtl="0">
              <a:lnSpc>
                <a:spcPct val="145833"/>
              </a:lnSpc>
              <a:spcBef>
                <a:spcPts val="240"/>
              </a:spcBef>
              <a:spcAft>
                <a:spcPts val="0"/>
              </a:spcAft>
              <a:buClr>
                <a:schemeClr val="dk1"/>
              </a:buClr>
              <a:buSzPts val="1200"/>
              <a:buFont typeface="Arial"/>
              <a:buChar char="•"/>
            </a:pPr>
            <a:r>
              <a:rPr lang="en-US" sz="1200" b="0" i="0" u="none" strike="noStrike" cap="none">
                <a:solidFill>
                  <a:schemeClr val="dk1"/>
                </a:solidFill>
                <a:latin typeface="Lato Light"/>
                <a:ea typeface="Lato Light"/>
                <a:cs typeface="Lato Light"/>
                <a:sym typeface="Lato Light"/>
              </a:rPr>
              <a:t>Compilation of all code</a:t>
            </a:r>
            <a:endParaRPr sz="1200" b="0" i="0" u="none" strike="noStrike" cap="none">
              <a:solidFill>
                <a:schemeClr val="dk1"/>
              </a:solidFill>
              <a:latin typeface="Lato Light"/>
              <a:ea typeface="Lato Light"/>
              <a:cs typeface="Lato Light"/>
              <a:sym typeface="Lato Light"/>
            </a:endParaRPr>
          </a:p>
          <a:p>
            <a:pPr marL="171450" marR="0" lvl="0" indent="-171450" algn="l" rtl="0">
              <a:lnSpc>
                <a:spcPct val="145833"/>
              </a:lnSpc>
              <a:spcBef>
                <a:spcPts val="240"/>
              </a:spcBef>
              <a:spcAft>
                <a:spcPts val="0"/>
              </a:spcAft>
              <a:buClr>
                <a:schemeClr val="dk1"/>
              </a:buClr>
              <a:buSzPts val="1200"/>
              <a:buFont typeface="Lato Light"/>
              <a:buChar char="•"/>
            </a:pPr>
            <a:r>
              <a:rPr lang="en-US" sz="1200" b="0" i="0" u="none" strike="noStrike" cap="none">
                <a:solidFill>
                  <a:schemeClr val="dk1"/>
                </a:solidFill>
                <a:latin typeface="Lato Light"/>
                <a:ea typeface="Lato Light"/>
                <a:cs typeface="Lato Light"/>
                <a:sym typeface="Lato Light"/>
              </a:rPr>
              <a:t>Add automation for inputs and outputs</a:t>
            </a:r>
            <a:endParaRPr sz="1200" b="0" i="0" u="none" strike="noStrike" cap="none">
              <a:solidFill>
                <a:schemeClr val="dk1"/>
              </a:solidFill>
              <a:latin typeface="Lato Light"/>
              <a:ea typeface="Lato Light"/>
              <a:cs typeface="Lato Light"/>
              <a:sym typeface="Lato Light"/>
            </a:endParaRPr>
          </a:p>
          <a:p>
            <a:pPr marL="171450" marR="0" lvl="0" indent="-171450" algn="l" rtl="0">
              <a:lnSpc>
                <a:spcPct val="145833"/>
              </a:lnSpc>
              <a:spcBef>
                <a:spcPts val="240"/>
              </a:spcBef>
              <a:spcAft>
                <a:spcPts val="0"/>
              </a:spcAft>
              <a:buClr>
                <a:schemeClr val="dk1"/>
              </a:buClr>
              <a:buSzPts val="1200"/>
              <a:buFont typeface="Lato Light"/>
              <a:buChar char="•"/>
            </a:pPr>
            <a:r>
              <a:rPr lang="en-US" sz="1200" b="0" i="0" u="none" strike="noStrike" cap="none">
                <a:solidFill>
                  <a:schemeClr val="dk1"/>
                </a:solidFill>
                <a:latin typeface="Lato Light"/>
                <a:ea typeface="Lato Light"/>
                <a:cs typeface="Lato Light"/>
                <a:sym typeface="Lato Light"/>
              </a:rPr>
              <a:t>link with flask</a:t>
            </a:r>
            <a:endParaRPr sz="1200" b="0" i="0" u="none" strike="noStrike" cap="none">
              <a:solidFill>
                <a:schemeClr val="dk1"/>
              </a:solidFill>
              <a:latin typeface="Lato Light"/>
              <a:ea typeface="Lato Light"/>
              <a:cs typeface="Lato Light"/>
              <a:sym typeface="Lato Light"/>
            </a:endParaRPr>
          </a:p>
        </p:txBody>
      </p:sp>
      <p:sp>
        <p:nvSpPr>
          <p:cNvPr id="281" name="Google Shape;281;p5"/>
          <p:cNvSpPr txBox="1"/>
          <p:nvPr/>
        </p:nvSpPr>
        <p:spPr>
          <a:xfrm>
            <a:off x="6633452" y="1650979"/>
            <a:ext cx="3155400" cy="338700"/>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2"/>
                </a:solidFill>
                <a:latin typeface="Poppins"/>
                <a:ea typeface="Poppins"/>
                <a:cs typeface="Poppins"/>
                <a:sym typeface="Poppins"/>
              </a:rPr>
              <a:t>Compilation &amp; Automation</a:t>
            </a:r>
            <a:endParaRPr sz="1400" b="0" i="0" u="none" strike="noStrike" cap="none">
              <a:solidFill>
                <a:srgbClr val="000000"/>
              </a:solidFill>
              <a:latin typeface="Arial"/>
              <a:ea typeface="Arial"/>
              <a:cs typeface="Arial"/>
              <a:sym typeface="Arial"/>
            </a:endParaRPr>
          </a:p>
        </p:txBody>
      </p:sp>
      <p:sp>
        <p:nvSpPr>
          <p:cNvPr id="282" name="Google Shape;282;p5"/>
          <p:cNvSpPr txBox="1"/>
          <p:nvPr/>
        </p:nvSpPr>
        <p:spPr>
          <a:xfrm>
            <a:off x="8828426" y="5309041"/>
            <a:ext cx="2296332" cy="484941"/>
          </a:xfrm>
          <a:prstGeom prst="rect">
            <a:avLst/>
          </a:prstGeom>
          <a:noFill/>
          <a:ln>
            <a:noFill/>
          </a:ln>
        </p:spPr>
        <p:txBody>
          <a:bodyPr spcFirstLastPara="1" wrap="square" lIns="45700" tIns="22850" rIns="45700" bIns="22850" anchor="t" anchorCtr="0">
            <a:spAutoFit/>
          </a:bodyPr>
          <a:lstStyle/>
          <a:p>
            <a:pPr marL="171450" marR="0" lvl="0" indent="-171450" algn="l" rtl="0">
              <a:lnSpc>
                <a:spcPct val="145833"/>
              </a:lnSpc>
              <a:spcBef>
                <a:spcPts val="0"/>
              </a:spcBef>
              <a:spcAft>
                <a:spcPts val="0"/>
              </a:spcAft>
              <a:buClr>
                <a:schemeClr val="dk1"/>
              </a:buClr>
              <a:buSzPts val="1200"/>
              <a:buFont typeface="Arial"/>
              <a:buChar char="•"/>
            </a:pPr>
            <a:r>
              <a:rPr lang="en-US" sz="1200" b="0" i="0" u="none" strike="noStrike" cap="none">
                <a:solidFill>
                  <a:schemeClr val="dk1"/>
                </a:solidFill>
                <a:latin typeface="Lato Light"/>
                <a:ea typeface="Lato Light"/>
                <a:cs typeface="Lato Light"/>
                <a:sym typeface="Lato Light"/>
              </a:rPr>
              <a:t>Dashboard for predictive maintenance</a:t>
            </a:r>
            <a:endParaRPr sz="1400" b="0" i="0" u="none" strike="noStrike" cap="none">
              <a:solidFill>
                <a:srgbClr val="000000"/>
              </a:solidFill>
              <a:latin typeface="Arial"/>
              <a:ea typeface="Arial"/>
              <a:cs typeface="Arial"/>
              <a:sym typeface="Arial"/>
            </a:endParaRPr>
          </a:p>
        </p:txBody>
      </p:sp>
      <p:sp>
        <p:nvSpPr>
          <p:cNvPr id="283" name="Google Shape;283;p5"/>
          <p:cNvSpPr txBox="1"/>
          <p:nvPr/>
        </p:nvSpPr>
        <p:spPr>
          <a:xfrm>
            <a:off x="9209125" y="4971909"/>
            <a:ext cx="1284711" cy="338554"/>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2"/>
                </a:solidFill>
                <a:latin typeface="Poppins"/>
                <a:ea typeface="Poppins"/>
                <a:cs typeface="Poppins"/>
                <a:sym typeface="Poppins"/>
              </a:rPr>
              <a:t>DASHBOARD</a:t>
            </a:r>
            <a:endParaRPr sz="1400" b="0" i="0" u="none" strike="noStrike" cap="none">
              <a:solidFill>
                <a:srgbClr val="000000"/>
              </a:solidFill>
              <a:latin typeface="Arial"/>
              <a:ea typeface="Arial"/>
              <a:cs typeface="Arial"/>
              <a:sym typeface="Arial"/>
            </a:endParaRPr>
          </a:p>
        </p:txBody>
      </p:sp>
      <p:sp>
        <p:nvSpPr>
          <p:cNvPr id="26" name="Google Shape;130;p24">
            <a:extLst>
              <a:ext uri="{FF2B5EF4-FFF2-40B4-BE49-F238E27FC236}">
                <a16:creationId xmlns:a16="http://schemas.microsoft.com/office/drawing/2014/main" id="{8CE36E99-7F0F-47C9-99B7-F4C186D34F44}"/>
              </a:ext>
            </a:extLst>
          </p:cNvPr>
          <p:cNvSpPr txBox="1">
            <a:spLocks/>
          </p:cNvSpPr>
          <p:nvPr/>
        </p:nvSpPr>
        <p:spPr>
          <a:xfrm>
            <a:off x="452284" y="469969"/>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TIMELINES</a:t>
            </a:r>
          </a:p>
        </p:txBody>
      </p:sp>
    </p:spTree>
  </p:cSld>
  <p:clrMapOvr>
    <a:overrideClrMapping bg1="lt1" tx1="dk1" bg2="dk2" tx2="lt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2.xml><?xml version="1.0" encoding="utf-8"?>
<a:themeOverride xmlns:a="http://schemas.openxmlformats.org/drawingml/2006/main">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3.xml><?xml version="1.0" encoding="utf-8"?>
<a:themeOverride xmlns:a="http://schemas.openxmlformats.org/drawingml/2006/main">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4.xml><?xml version="1.0" encoding="utf-8"?>
<a:themeOverride xmlns:a="http://schemas.openxmlformats.org/drawingml/2006/main">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5.xml><?xml version="1.0" encoding="utf-8"?>
<a:themeOverride xmlns:a="http://schemas.openxmlformats.org/drawingml/2006/main">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docProps/app.xml><?xml version="1.0" encoding="utf-8"?>
<Properties xmlns="http://schemas.openxmlformats.org/officeDocument/2006/extended-properties" xmlns:vt="http://schemas.openxmlformats.org/officeDocument/2006/docPropsVTypes">
  <TotalTime>95</TotalTime>
  <Words>1487</Words>
  <Application>Microsoft Office PowerPoint</Application>
  <PresentationFormat>Widescreen</PresentationFormat>
  <Paragraphs>278</Paragraphs>
  <Slides>32</Slides>
  <Notes>28</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Calibri</vt:lpstr>
      <vt:lpstr>Playfair Display SC</vt:lpstr>
      <vt:lpstr>Verdana</vt:lpstr>
      <vt:lpstr>Helvetica Neue</vt:lpstr>
      <vt:lpstr>Poppins</vt:lpstr>
      <vt:lpstr>Montserrat</vt:lpstr>
      <vt:lpstr>Gill Sans</vt:lpstr>
      <vt:lpstr>Arial</vt:lpstr>
      <vt:lpstr>Lato Light</vt:lpstr>
      <vt:lpstr>Gallery</vt:lpstr>
      <vt:lpstr>Gallery</vt:lpstr>
      <vt:lpstr>PREDICTIVE MAINTENANCE</vt:lpstr>
      <vt:lpstr>PowerPoint Presentation</vt:lpstr>
      <vt:lpstr>PowerPoint Presentation</vt:lpstr>
      <vt:lpstr>EFFORT</vt:lpstr>
      <vt:lpstr>PowerPoint Presentation</vt:lpstr>
      <vt:lpstr>PowerPoint Presentation</vt:lpstr>
      <vt:lpstr>PowerPoint Presentation</vt:lpstr>
      <vt:lpstr>PowerPoint Presentation</vt:lpstr>
      <vt:lpstr>PowerPoint Presentation</vt:lpstr>
      <vt:lpstr>PowerPoint Presentation</vt:lpstr>
      <vt:lpstr>Understanding soft drink bottling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dc:title>
  <dc:creator>Rayadurgam, Hrishikesh Mahadev GIZ IN</dc:creator>
  <cp:lastModifiedBy>Rayadurgam, Hrishikesh Mahadev GIZ IN</cp:lastModifiedBy>
  <cp:revision>19</cp:revision>
  <dcterms:created xsi:type="dcterms:W3CDTF">2020-10-03T02:59:54Z</dcterms:created>
  <dcterms:modified xsi:type="dcterms:W3CDTF">2020-12-13T09:36:19Z</dcterms:modified>
</cp:coreProperties>
</file>